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61" r:id="rId2"/>
    <p:sldId id="271" r:id="rId3"/>
    <p:sldId id="257" r:id="rId4"/>
    <p:sldId id="287" r:id="rId5"/>
    <p:sldId id="274" r:id="rId6"/>
    <p:sldId id="275" r:id="rId7"/>
    <p:sldId id="277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73" r:id="rId16"/>
    <p:sldId id="286" r:id="rId17"/>
    <p:sldId id="276" r:id="rId18"/>
    <p:sldId id="289" r:id="rId19"/>
    <p:sldId id="288" r:id="rId20"/>
    <p:sldId id="290" r:id="rId21"/>
    <p:sldId id="291" r:id="rId22"/>
    <p:sldId id="292" r:id="rId23"/>
    <p:sldId id="293" r:id="rId24"/>
    <p:sldId id="296" r:id="rId25"/>
    <p:sldId id="297" r:id="rId26"/>
    <p:sldId id="298" r:id="rId27"/>
    <p:sldId id="299" r:id="rId28"/>
    <p:sldId id="262" r:id="rId29"/>
    <p:sldId id="263" r:id="rId30"/>
    <p:sldId id="264" r:id="rId31"/>
    <p:sldId id="265" r:id="rId32"/>
    <p:sldId id="266" r:id="rId33"/>
    <p:sldId id="267" r:id="rId34"/>
    <p:sldId id="268" r:id="rId35"/>
    <p:sldId id="269" r:id="rId36"/>
    <p:sldId id="270" r:id="rId37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06" autoAdjust="0"/>
  </p:normalViewPr>
  <p:slideViewPr>
    <p:cSldViewPr snapToGrid="0">
      <p:cViewPr varScale="1">
        <p:scale>
          <a:sx n="75" d="100"/>
          <a:sy n="75" d="100"/>
        </p:scale>
        <p:origin x="110" y="25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75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65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hade val="65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shade val="65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5F-4CC6-AB46-0F5752DC9A2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 2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5F-4CC6-AB46-0F5752DC9A2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 3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65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tint val="65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tint val="65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5F-4CC6-AB46-0F5752DC9A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A29113-7A70-4E0E-B036-871C49B835F1}" type="doc">
      <dgm:prSet loTypeId="urn:microsoft.com/office/officeart/2005/8/layout/hProcess6" loCatId="process" qsTypeId="urn:microsoft.com/office/officeart/2005/8/quickstyle/simple1" qsCatId="simple" csTypeId="urn:microsoft.com/office/officeart/2005/8/colors/accent1_1" csCatId="accent1" phldr="1"/>
      <dgm:spPr/>
      <dgm:t>
        <a:bodyPr rtlCol="0"/>
        <a:lstStyle/>
        <a:p>
          <a:pPr rtl="0"/>
          <a:endParaRPr lang="en-US"/>
        </a:p>
      </dgm:t>
    </dgm:pt>
    <dgm:pt modelId="{A6406C01-7E83-4650-8EF5-394419DCB348}">
      <dgm:prSet phldrT="[Text]"/>
      <dgm:spPr/>
      <dgm:t>
        <a:bodyPr rtlCol="0"/>
        <a:lstStyle/>
        <a:p>
          <a:pPr rtl="0"/>
          <a:r>
            <a:rPr lang="it-IT" noProof="0" dirty="0"/>
            <a:t>Titolo fase 1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2586B3BB-DA8B-42DF-AC9A-77CE21607FD0}" type="parTrans" cxnId="{4D956F8D-5727-488A-93AF-F33602655A44}">
      <dgm:prSet/>
      <dgm:spPr/>
      <dgm:t>
        <a:bodyPr rtlCol="0"/>
        <a:lstStyle/>
        <a:p>
          <a:pPr rtl="0"/>
          <a:endParaRPr lang="en-US"/>
        </a:p>
      </dgm:t>
    </dgm:pt>
    <dgm:pt modelId="{7C5B61F0-A4F6-4FCA-B552-36151F31051E}" type="sibTrans" cxnId="{4D956F8D-5727-488A-93AF-F33602655A44}">
      <dgm:prSet/>
      <dgm:spPr/>
      <dgm:t>
        <a:bodyPr rtlCol="0"/>
        <a:lstStyle/>
        <a:p>
          <a:pPr rtl="0"/>
          <a:endParaRPr lang="en-US"/>
        </a:p>
      </dgm:t>
    </dgm:pt>
    <dgm:pt modelId="{E4E9F0D0-FF23-4B59-9B97-973BCBE5DC65}">
      <dgm:prSet phldrT="[Text]"/>
      <dgm:spPr/>
      <dgm:t>
        <a:bodyPr rtlCol="0"/>
        <a:lstStyle/>
        <a:p>
          <a:pPr rtl="0"/>
          <a:r>
            <a:rPr lang="it-IT" noProof="0" dirty="0"/>
            <a:t>Descrizione attività</a:t>
          </a:r>
        </a:p>
      </dgm:t>
      <dgm:extLst>
        <a:ext uri="{E40237B7-FDA0-4F09-8148-C483321AD2D9}">
          <dgm14:cNvPr xmlns:dgm14="http://schemas.microsoft.com/office/drawing/2010/diagram" id="0" name="" title="Step 1 - task description"/>
        </a:ext>
      </dgm:extLst>
    </dgm:pt>
    <dgm:pt modelId="{E9237435-F938-45D4-8BF4-6D5D4DFF850F}" type="parTrans" cxnId="{37A3A996-9723-4BDB-8959-9D9B7799BD9A}">
      <dgm:prSet/>
      <dgm:spPr/>
      <dgm:t>
        <a:bodyPr rtlCol="0"/>
        <a:lstStyle/>
        <a:p>
          <a:pPr rtl="0"/>
          <a:endParaRPr lang="en-US"/>
        </a:p>
      </dgm:t>
    </dgm:pt>
    <dgm:pt modelId="{D32B195A-7CAD-474B-B79C-BE4BB171E742}" type="sibTrans" cxnId="{37A3A996-9723-4BDB-8959-9D9B7799BD9A}">
      <dgm:prSet/>
      <dgm:spPr/>
      <dgm:t>
        <a:bodyPr rtlCol="0"/>
        <a:lstStyle/>
        <a:p>
          <a:pPr rtl="0"/>
          <a:endParaRPr lang="en-US"/>
        </a:p>
      </dgm:t>
    </dgm:pt>
    <dgm:pt modelId="{5D952622-A79E-41E4-BBC2-6212DEFFA91C}">
      <dgm:prSet phldrT="[Text]"/>
      <dgm:spPr/>
      <dgm:t>
        <a:bodyPr rtlCol="0"/>
        <a:lstStyle/>
        <a:p>
          <a:pPr rtl="0"/>
          <a:r>
            <a:rPr lang="it-IT" noProof="0" dirty="0"/>
            <a:t>Titolo fase 2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10627A68-BE4B-4A4A-9EC9-4CFEF1E4DF39}" type="parTrans" cxnId="{A22BDB9A-90BB-4DA2-8850-00D4F1D3B898}">
      <dgm:prSet/>
      <dgm:spPr/>
      <dgm:t>
        <a:bodyPr rtlCol="0"/>
        <a:lstStyle/>
        <a:p>
          <a:pPr rtl="0"/>
          <a:endParaRPr lang="en-US"/>
        </a:p>
      </dgm:t>
    </dgm:pt>
    <dgm:pt modelId="{092BAEF3-D9F2-476B-9A0B-6F14CC814529}" type="sibTrans" cxnId="{A22BDB9A-90BB-4DA2-8850-00D4F1D3B898}">
      <dgm:prSet/>
      <dgm:spPr/>
      <dgm:t>
        <a:bodyPr rtlCol="0"/>
        <a:lstStyle/>
        <a:p>
          <a:pPr rtl="0"/>
          <a:endParaRPr lang="en-US"/>
        </a:p>
      </dgm:t>
    </dgm:pt>
    <dgm:pt modelId="{5248D9DA-6444-46F6-8D28-C8BB2253AAD1}">
      <dgm:prSet phldrT="[Text]"/>
      <dgm:spPr/>
      <dgm:t>
        <a:bodyPr rtlCol="0"/>
        <a:lstStyle/>
        <a:p>
          <a:pPr rtl="0"/>
          <a:r>
            <a:rPr lang="it-IT" noProof="0" dirty="0"/>
            <a:t>Descrizione attività</a:t>
          </a:r>
        </a:p>
      </dgm:t>
      <dgm:extLst>
        <a:ext uri="{E40237B7-FDA0-4F09-8148-C483321AD2D9}">
          <dgm14:cNvPr xmlns:dgm14="http://schemas.microsoft.com/office/drawing/2010/diagram" id="0" name="" title="Step 2 - task description"/>
        </a:ext>
      </dgm:extLst>
    </dgm:pt>
    <dgm:pt modelId="{A8533F77-F094-4EDB-BCC7-35E0D6A46B71}" type="parTrans" cxnId="{35AF286C-A401-4C08-B8A3-F38B03322BD8}">
      <dgm:prSet/>
      <dgm:spPr/>
      <dgm:t>
        <a:bodyPr rtlCol="0"/>
        <a:lstStyle/>
        <a:p>
          <a:pPr rtl="0"/>
          <a:endParaRPr lang="en-US"/>
        </a:p>
      </dgm:t>
    </dgm:pt>
    <dgm:pt modelId="{011B552E-515A-4C41-B810-0D2552861422}" type="sibTrans" cxnId="{35AF286C-A401-4C08-B8A3-F38B03322BD8}">
      <dgm:prSet/>
      <dgm:spPr/>
      <dgm:t>
        <a:bodyPr rtlCol="0"/>
        <a:lstStyle/>
        <a:p>
          <a:pPr rtl="0"/>
          <a:endParaRPr lang="en-US"/>
        </a:p>
      </dgm:t>
    </dgm:pt>
    <dgm:pt modelId="{50706FFE-8A00-485D-9FF7-8D310692C602}">
      <dgm:prSet phldrT="[Text]"/>
      <dgm:spPr/>
      <dgm:t>
        <a:bodyPr rtlCol="0"/>
        <a:lstStyle/>
        <a:p>
          <a:pPr rtl="0"/>
          <a:r>
            <a:rPr lang="it-IT" noProof="0" dirty="0"/>
            <a:t>Titolo fase 3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EF44BD91-19A4-424B-BA32-4A5492B6E40B}" type="parTrans" cxnId="{7599CECE-5293-4C57-A979-D096C99254C7}">
      <dgm:prSet/>
      <dgm:spPr/>
      <dgm:t>
        <a:bodyPr rtlCol="0"/>
        <a:lstStyle/>
        <a:p>
          <a:pPr rtl="0"/>
          <a:endParaRPr lang="en-US"/>
        </a:p>
      </dgm:t>
    </dgm:pt>
    <dgm:pt modelId="{CD03DFF4-D962-46D6-AFFA-2A87FD08403E}" type="sibTrans" cxnId="{7599CECE-5293-4C57-A979-D096C99254C7}">
      <dgm:prSet/>
      <dgm:spPr/>
      <dgm:t>
        <a:bodyPr rtlCol="0"/>
        <a:lstStyle/>
        <a:p>
          <a:pPr rtl="0"/>
          <a:endParaRPr lang="en-US"/>
        </a:p>
      </dgm:t>
    </dgm:pt>
    <dgm:pt modelId="{3A9B5D84-CB00-4BC9-ADB2-5CF832F36763}">
      <dgm:prSet phldrT="[Text]"/>
      <dgm:spPr/>
      <dgm:t>
        <a:bodyPr rtlCol="0"/>
        <a:lstStyle/>
        <a:p>
          <a:pPr rtl="0"/>
          <a:r>
            <a:rPr lang="it-IT" noProof="0" dirty="0"/>
            <a:t>Descrizione attività</a:t>
          </a:r>
        </a:p>
      </dgm:t>
      <dgm:extLst>
        <a:ext uri="{E40237B7-FDA0-4F09-8148-C483321AD2D9}">
          <dgm14:cNvPr xmlns:dgm14="http://schemas.microsoft.com/office/drawing/2010/diagram" id="0" name="" title="Step 3 - task description"/>
        </a:ext>
      </dgm:extLst>
    </dgm:pt>
    <dgm:pt modelId="{BD57EC4A-052D-4824-8820-064BAC997A9B}" type="parTrans" cxnId="{11A0AF47-4BCA-470E-92BF-7B388FFB0DE8}">
      <dgm:prSet/>
      <dgm:spPr/>
      <dgm:t>
        <a:bodyPr rtlCol="0"/>
        <a:lstStyle/>
        <a:p>
          <a:pPr rtl="0"/>
          <a:endParaRPr lang="en-US"/>
        </a:p>
      </dgm:t>
    </dgm:pt>
    <dgm:pt modelId="{98E878CF-4A49-4E76-BD23-AE7C5290BAFD}" type="sibTrans" cxnId="{11A0AF47-4BCA-470E-92BF-7B388FFB0DE8}">
      <dgm:prSet/>
      <dgm:spPr/>
      <dgm:t>
        <a:bodyPr rtlCol="0"/>
        <a:lstStyle/>
        <a:p>
          <a:pPr rtl="0"/>
          <a:endParaRPr lang="en-US"/>
        </a:p>
      </dgm:t>
    </dgm:pt>
    <dgm:pt modelId="{8734DFB3-ADD8-4FD2-87D8-1981AA0ADD0B}" type="pres">
      <dgm:prSet presAssocID="{FBA29113-7A70-4E0E-B036-871C49B835F1}" presName="theList" presStyleCnt="0">
        <dgm:presLayoutVars>
          <dgm:dir/>
          <dgm:animLvl val="lvl"/>
          <dgm:resizeHandles val="exact"/>
        </dgm:presLayoutVars>
      </dgm:prSet>
      <dgm:spPr/>
    </dgm:pt>
    <dgm:pt modelId="{5C04AEFB-7132-4B28-A7D3-862245070A8D}" type="pres">
      <dgm:prSet presAssocID="{A6406C01-7E83-4650-8EF5-394419DCB348}" presName="compNode" presStyleCnt="0"/>
      <dgm:spPr/>
    </dgm:pt>
    <dgm:pt modelId="{358F74AC-FC7D-465B-BD12-B6CCC00F3D29}" type="pres">
      <dgm:prSet presAssocID="{A6406C01-7E83-4650-8EF5-394419DCB348}" presName="noGeometry" presStyleCnt="0"/>
      <dgm:spPr/>
    </dgm:pt>
    <dgm:pt modelId="{610B5FFC-C0C9-444C-9F7A-14D1B54F604D}" type="pres">
      <dgm:prSet presAssocID="{A6406C01-7E83-4650-8EF5-394419DCB348}" presName="childTextVisible" presStyleLbl="bgAccFollowNode1" presStyleIdx="0" presStyleCnt="3">
        <dgm:presLayoutVars>
          <dgm:bulletEnabled val="1"/>
        </dgm:presLayoutVars>
      </dgm:prSet>
      <dgm:spPr/>
    </dgm:pt>
    <dgm:pt modelId="{FB705FC1-639E-4064-8E9A-A79870DE5273}" type="pres">
      <dgm:prSet presAssocID="{A6406C01-7E83-4650-8EF5-394419DCB348}" presName="childTextHidden" presStyleLbl="bgAccFollowNode1" presStyleIdx="0" presStyleCnt="3"/>
      <dgm:spPr/>
    </dgm:pt>
    <dgm:pt modelId="{47DA5750-48DC-4E4F-815D-0B05DBC30DAB}" type="pres">
      <dgm:prSet presAssocID="{A6406C01-7E83-4650-8EF5-394419DCB348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319C676-A7DE-4777-9BB4-3B6D30ED3F5C}" type="pres">
      <dgm:prSet presAssocID="{A6406C01-7E83-4650-8EF5-394419DCB348}" presName="aSpace" presStyleCnt="0"/>
      <dgm:spPr/>
    </dgm:pt>
    <dgm:pt modelId="{CA708D38-D093-4C16-A955-CF2CAC7F0A99}" type="pres">
      <dgm:prSet presAssocID="{5D952622-A79E-41E4-BBC2-6212DEFFA91C}" presName="compNode" presStyleCnt="0"/>
      <dgm:spPr/>
    </dgm:pt>
    <dgm:pt modelId="{6F3066E9-E96F-489D-8A4B-6D55FBE389F2}" type="pres">
      <dgm:prSet presAssocID="{5D952622-A79E-41E4-BBC2-6212DEFFA91C}" presName="noGeometry" presStyleCnt="0"/>
      <dgm:spPr/>
    </dgm:pt>
    <dgm:pt modelId="{00D2DC2C-7CA2-4A4B-B66D-3DDCAB7DC8E9}" type="pres">
      <dgm:prSet presAssocID="{5D952622-A79E-41E4-BBC2-6212DEFFA91C}" presName="childTextVisible" presStyleLbl="bgAccFollowNode1" presStyleIdx="1" presStyleCnt="3">
        <dgm:presLayoutVars>
          <dgm:bulletEnabled val="1"/>
        </dgm:presLayoutVars>
      </dgm:prSet>
      <dgm:spPr/>
    </dgm:pt>
    <dgm:pt modelId="{072FB640-0A28-40E8-9C0C-86BAF45C6EF0}" type="pres">
      <dgm:prSet presAssocID="{5D952622-A79E-41E4-BBC2-6212DEFFA91C}" presName="childTextHidden" presStyleLbl="bgAccFollowNode1" presStyleIdx="1" presStyleCnt="3"/>
      <dgm:spPr/>
    </dgm:pt>
    <dgm:pt modelId="{EE8733A1-7662-4D0A-B39E-2218596CC81C}" type="pres">
      <dgm:prSet presAssocID="{5D952622-A79E-41E4-BBC2-6212DEFFA91C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E0D7C734-E391-436F-996C-E60442F50A17}" type="pres">
      <dgm:prSet presAssocID="{5D952622-A79E-41E4-BBC2-6212DEFFA91C}" presName="aSpace" presStyleCnt="0"/>
      <dgm:spPr/>
    </dgm:pt>
    <dgm:pt modelId="{E8F3A685-8F9F-4BAC-8C8B-A1DE5AA41F3A}" type="pres">
      <dgm:prSet presAssocID="{50706FFE-8A00-485D-9FF7-8D310692C602}" presName="compNode" presStyleCnt="0"/>
      <dgm:spPr/>
    </dgm:pt>
    <dgm:pt modelId="{84BFA617-6CAF-4DA9-A086-82BCA61093BE}" type="pres">
      <dgm:prSet presAssocID="{50706FFE-8A00-485D-9FF7-8D310692C602}" presName="noGeometry" presStyleCnt="0"/>
      <dgm:spPr/>
    </dgm:pt>
    <dgm:pt modelId="{4BF699B1-BE15-42D1-9784-AA33CF29870E}" type="pres">
      <dgm:prSet presAssocID="{50706FFE-8A00-485D-9FF7-8D310692C602}" presName="childTextVisible" presStyleLbl="bgAccFollowNode1" presStyleIdx="2" presStyleCnt="3">
        <dgm:presLayoutVars>
          <dgm:bulletEnabled val="1"/>
        </dgm:presLayoutVars>
      </dgm:prSet>
      <dgm:spPr/>
    </dgm:pt>
    <dgm:pt modelId="{F0925EF4-86E2-4748-BA70-94AAF55AB064}" type="pres">
      <dgm:prSet presAssocID="{50706FFE-8A00-485D-9FF7-8D310692C602}" presName="childTextHidden" presStyleLbl="bgAccFollowNode1" presStyleIdx="2" presStyleCnt="3"/>
      <dgm:spPr/>
    </dgm:pt>
    <dgm:pt modelId="{78E9A4E4-18A9-4B73-8007-A63A71C71937}" type="pres">
      <dgm:prSet presAssocID="{50706FFE-8A00-485D-9FF7-8D310692C602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99E34304-5770-4691-A3EE-6A7C8B9ACD53}" type="presOf" srcId="{E4E9F0D0-FF23-4B59-9B97-973BCBE5DC65}" destId="{610B5FFC-C0C9-444C-9F7A-14D1B54F604D}" srcOrd="0" destOrd="0" presId="urn:microsoft.com/office/officeart/2005/8/layout/hProcess6"/>
    <dgm:cxn modelId="{81ACEA16-295B-4802-A889-1DC375F525AB}" type="presOf" srcId="{A6406C01-7E83-4650-8EF5-394419DCB348}" destId="{47DA5750-48DC-4E4F-815D-0B05DBC30DAB}" srcOrd="0" destOrd="0" presId="urn:microsoft.com/office/officeart/2005/8/layout/hProcess6"/>
    <dgm:cxn modelId="{130B0544-2388-4104-A721-8D29E7C77420}" type="presOf" srcId="{5D952622-A79E-41E4-BBC2-6212DEFFA91C}" destId="{EE8733A1-7662-4D0A-B39E-2218596CC81C}" srcOrd="0" destOrd="0" presId="urn:microsoft.com/office/officeart/2005/8/layout/hProcess6"/>
    <dgm:cxn modelId="{31498E67-CEA0-4571-B7AB-26A2113144F6}" type="presOf" srcId="{FBA29113-7A70-4E0E-B036-871C49B835F1}" destId="{8734DFB3-ADD8-4FD2-87D8-1981AA0ADD0B}" srcOrd="0" destOrd="0" presId="urn:microsoft.com/office/officeart/2005/8/layout/hProcess6"/>
    <dgm:cxn modelId="{11A0AF47-4BCA-470E-92BF-7B388FFB0DE8}" srcId="{50706FFE-8A00-485D-9FF7-8D310692C602}" destId="{3A9B5D84-CB00-4BC9-ADB2-5CF832F36763}" srcOrd="0" destOrd="0" parTransId="{BD57EC4A-052D-4824-8820-064BAC997A9B}" sibTransId="{98E878CF-4A49-4E76-BD23-AE7C5290BAFD}"/>
    <dgm:cxn modelId="{019AA969-1A2B-48C0-B7C9-005E817BC2CB}" type="presOf" srcId="{E4E9F0D0-FF23-4B59-9B97-973BCBE5DC65}" destId="{FB705FC1-639E-4064-8E9A-A79870DE5273}" srcOrd="1" destOrd="0" presId="urn:microsoft.com/office/officeart/2005/8/layout/hProcess6"/>
    <dgm:cxn modelId="{35AF286C-A401-4C08-B8A3-F38B03322BD8}" srcId="{5D952622-A79E-41E4-BBC2-6212DEFFA91C}" destId="{5248D9DA-6444-46F6-8D28-C8BB2253AAD1}" srcOrd="0" destOrd="0" parTransId="{A8533F77-F094-4EDB-BCC7-35E0D6A46B71}" sibTransId="{011B552E-515A-4C41-B810-0D2552861422}"/>
    <dgm:cxn modelId="{F36BB86E-E9BB-4DBF-9DFE-F8050046ED1F}" type="presOf" srcId="{3A9B5D84-CB00-4BC9-ADB2-5CF832F36763}" destId="{4BF699B1-BE15-42D1-9784-AA33CF29870E}" srcOrd="0" destOrd="0" presId="urn:microsoft.com/office/officeart/2005/8/layout/hProcess6"/>
    <dgm:cxn modelId="{BA539253-48E3-447C-8770-C31D10399C4A}" type="presOf" srcId="{50706FFE-8A00-485D-9FF7-8D310692C602}" destId="{78E9A4E4-18A9-4B73-8007-A63A71C71937}" srcOrd="0" destOrd="0" presId="urn:microsoft.com/office/officeart/2005/8/layout/hProcess6"/>
    <dgm:cxn modelId="{D2E26D7D-A939-4166-987B-3E9E5A080266}" type="presOf" srcId="{3A9B5D84-CB00-4BC9-ADB2-5CF832F36763}" destId="{F0925EF4-86E2-4748-BA70-94AAF55AB064}" srcOrd="1" destOrd="0" presId="urn:microsoft.com/office/officeart/2005/8/layout/hProcess6"/>
    <dgm:cxn modelId="{4D956F8D-5727-488A-93AF-F33602655A44}" srcId="{FBA29113-7A70-4E0E-B036-871C49B835F1}" destId="{A6406C01-7E83-4650-8EF5-394419DCB348}" srcOrd="0" destOrd="0" parTransId="{2586B3BB-DA8B-42DF-AC9A-77CE21607FD0}" sibTransId="{7C5B61F0-A4F6-4FCA-B552-36151F31051E}"/>
    <dgm:cxn modelId="{37A3A996-9723-4BDB-8959-9D9B7799BD9A}" srcId="{A6406C01-7E83-4650-8EF5-394419DCB348}" destId="{E4E9F0D0-FF23-4B59-9B97-973BCBE5DC65}" srcOrd="0" destOrd="0" parTransId="{E9237435-F938-45D4-8BF4-6D5D4DFF850F}" sibTransId="{D32B195A-7CAD-474B-B79C-BE4BB171E742}"/>
    <dgm:cxn modelId="{E23D729A-C2FC-40CD-8A08-F5EBB66CF80B}" type="presOf" srcId="{5248D9DA-6444-46F6-8D28-C8BB2253AAD1}" destId="{072FB640-0A28-40E8-9C0C-86BAF45C6EF0}" srcOrd="1" destOrd="0" presId="urn:microsoft.com/office/officeart/2005/8/layout/hProcess6"/>
    <dgm:cxn modelId="{A22BDB9A-90BB-4DA2-8850-00D4F1D3B898}" srcId="{FBA29113-7A70-4E0E-B036-871C49B835F1}" destId="{5D952622-A79E-41E4-BBC2-6212DEFFA91C}" srcOrd="1" destOrd="0" parTransId="{10627A68-BE4B-4A4A-9EC9-4CFEF1E4DF39}" sibTransId="{092BAEF3-D9F2-476B-9A0B-6F14CC814529}"/>
    <dgm:cxn modelId="{AE4FA1B2-1FFD-4999-BFB4-0E2A9E4BEBBB}" type="presOf" srcId="{5248D9DA-6444-46F6-8D28-C8BB2253AAD1}" destId="{00D2DC2C-7CA2-4A4B-B66D-3DDCAB7DC8E9}" srcOrd="0" destOrd="0" presId="urn:microsoft.com/office/officeart/2005/8/layout/hProcess6"/>
    <dgm:cxn modelId="{7599CECE-5293-4C57-A979-D096C99254C7}" srcId="{FBA29113-7A70-4E0E-B036-871C49B835F1}" destId="{50706FFE-8A00-485D-9FF7-8D310692C602}" srcOrd="2" destOrd="0" parTransId="{EF44BD91-19A4-424B-BA32-4A5492B6E40B}" sibTransId="{CD03DFF4-D962-46D6-AFFA-2A87FD08403E}"/>
    <dgm:cxn modelId="{FF0D50D3-9477-4407-8F44-B60B9728DED7}" type="presParOf" srcId="{8734DFB3-ADD8-4FD2-87D8-1981AA0ADD0B}" destId="{5C04AEFB-7132-4B28-A7D3-862245070A8D}" srcOrd="0" destOrd="0" presId="urn:microsoft.com/office/officeart/2005/8/layout/hProcess6"/>
    <dgm:cxn modelId="{126CE751-65CF-4E60-902C-2D0B01478834}" type="presParOf" srcId="{5C04AEFB-7132-4B28-A7D3-862245070A8D}" destId="{358F74AC-FC7D-465B-BD12-B6CCC00F3D29}" srcOrd="0" destOrd="0" presId="urn:microsoft.com/office/officeart/2005/8/layout/hProcess6"/>
    <dgm:cxn modelId="{C6915109-771C-43AE-A4C7-A411D8E5978F}" type="presParOf" srcId="{5C04AEFB-7132-4B28-A7D3-862245070A8D}" destId="{610B5FFC-C0C9-444C-9F7A-14D1B54F604D}" srcOrd="1" destOrd="0" presId="urn:microsoft.com/office/officeart/2005/8/layout/hProcess6"/>
    <dgm:cxn modelId="{954FE73F-9595-47D0-9AB9-6EB7EDC39F8E}" type="presParOf" srcId="{5C04AEFB-7132-4B28-A7D3-862245070A8D}" destId="{FB705FC1-639E-4064-8E9A-A79870DE5273}" srcOrd="2" destOrd="0" presId="urn:microsoft.com/office/officeart/2005/8/layout/hProcess6"/>
    <dgm:cxn modelId="{362B7B1C-776A-481A-B10E-B2136C044DB5}" type="presParOf" srcId="{5C04AEFB-7132-4B28-A7D3-862245070A8D}" destId="{47DA5750-48DC-4E4F-815D-0B05DBC30DAB}" srcOrd="3" destOrd="0" presId="urn:microsoft.com/office/officeart/2005/8/layout/hProcess6"/>
    <dgm:cxn modelId="{AB361918-49A4-4458-A6B4-A38162139DB4}" type="presParOf" srcId="{8734DFB3-ADD8-4FD2-87D8-1981AA0ADD0B}" destId="{6319C676-A7DE-4777-9BB4-3B6D30ED3F5C}" srcOrd="1" destOrd="0" presId="urn:microsoft.com/office/officeart/2005/8/layout/hProcess6"/>
    <dgm:cxn modelId="{3E32ED31-FAFA-41FB-A502-0C9269827B55}" type="presParOf" srcId="{8734DFB3-ADD8-4FD2-87D8-1981AA0ADD0B}" destId="{CA708D38-D093-4C16-A955-CF2CAC7F0A99}" srcOrd="2" destOrd="0" presId="urn:microsoft.com/office/officeart/2005/8/layout/hProcess6"/>
    <dgm:cxn modelId="{38B5F8BF-C6A8-4D51-8681-B847070CD1C0}" type="presParOf" srcId="{CA708D38-D093-4C16-A955-CF2CAC7F0A99}" destId="{6F3066E9-E96F-489D-8A4B-6D55FBE389F2}" srcOrd="0" destOrd="0" presId="urn:microsoft.com/office/officeart/2005/8/layout/hProcess6"/>
    <dgm:cxn modelId="{B873A9F4-217E-473A-8D65-14527890AC34}" type="presParOf" srcId="{CA708D38-D093-4C16-A955-CF2CAC7F0A99}" destId="{00D2DC2C-7CA2-4A4B-B66D-3DDCAB7DC8E9}" srcOrd="1" destOrd="0" presId="urn:microsoft.com/office/officeart/2005/8/layout/hProcess6"/>
    <dgm:cxn modelId="{F573A08D-1388-4362-9D10-155655876363}" type="presParOf" srcId="{CA708D38-D093-4C16-A955-CF2CAC7F0A99}" destId="{072FB640-0A28-40E8-9C0C-86BAF45C6EF0}" srcOrd="2" destOrd="0" presId="urn:microsoft.com/office/officeart/2005/8/layout/hProcess6"/>
    <dgm:cxn modelId="{7ADF5CCF-F26A-45B5-9692-98B07AFD46A1}" type="presParOf" srcId="{CA708D38-D093-4C16-A955-CF2CAC7F0A99}" destId="{EE8733A1-7662-4D0A-B39E-2218596CC81C}" srcOrd="3" destOrd="0" presId="urn:microsoft.com/office/officeart/2005/8/layout/hProcess6"/>
    <dgm:cxn modelId="{985C18C8-95A3-4479-821C-610A2BAFFFF3}" type="presParOf" srcId="{8734DFB3-ADD8-4FD2-87D8-1981AA0ADD0B}" destId="{E0D7C734-E391-436F-996C-E60442F50A17}" srcOrd="3" destOrd="0" presId="urn:microsoft.com/office/officeart/2005/8/layout/hProcess6"/>
    <dgm:cxn modelId="{951CD7FA-A9B4-463F-BD0D-452C521FF523}" type="presParOf" srcId="{8734DFB3-ADD8-4FD2-87D8-1981AA0ADD0B}" destId="{E8F3A685-8F9F-4BAC-8C8B-A1DE5AA41F3A}" srcOrd="4" destOrd="0" presId="urn:microsoft.com/office/officeart/2005/8/layout/hProcess6"/>
    <dgm:cxn modelId="{E08D8862-B273-4AA6-9A90-754366CE4945}" type="presParOf" srcId="{E8F3A685-8F9F-4BAC-8C8B-A1DE5AA41F3A}" destId="{84BFA617-6CAF-4DA9-A086-82BCA61093BE}" srcOrd="0" destOrd="0" presId="urn:microsoft.com/office/officeart/2005/8/layout/hProcess6"/>
    <dgm:cxn modelId="{69392B4C-2A7B-41A4-A48C-35E312A6434A}" type="presParOf" srcId="{E8F3A685-8F9F-4BAC-8C8B-A1DE5AA41F3A}" destId="{4BF699B1-BE15-42D1-9784-AA33CF29870E}" srcOrd="1" destOrd="0" presId="urn:microsoft.com/office/officeart/2005/8/layout/hProcess6"/>
    <dgm:cxn modelId="{29F5DEAB-A9C8-47F8-A089-1585C323795A}" type="presParOf" srcId="{E8F3A685-8F9F-4BAC-8C8B-A1DE5AA41F3A}" destId="{F0925EF4-86E2-4748-BA70-94AAF55AB064}" srcOrd="2" destOrd="0" presId="urn:microsoft.com/office/officeart/2005/8/layout/hProcess6"/>
    <dgm:cxn modelId="{E9A57A1B-DDAF-4905-B46C-246DB5E9FB2A}" type="presParOf" srcId="{E8F3A685-8F9F-4BAC-8C8B-A1DE5AA41F3A}" destId="{78E9A4E4-18A9-4B73-8007-A63A71C71937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0B5FFC-C0C9-444C-9F7A-14D1B54F604D}">
      <dsp:nvSpPr>
        <dsp:cNvPr id="0" name=""/>
        <dsp:cNvSpPr/>
      </dsp:nvSpPr>
      <dsp:spPr>
        <a:xfrm>
          <a:off x="623515" y="823134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21590" bIns="10795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noProof="0" dirty="0"/>
            <a:t>Descrizione attività</a:t>
          </a:r>
        </a:p>
      </dsp:txBody>
      <dsp:txXfrm>
        <a:off x="1242342" y="1147694"/>
        <a:ext cx="1206713" cy="1514611"/>
      </dsp:txXfrm>
    </dsp:sp>
    <dsp:sp modelId="{47DA5750-48DC-4E4F-815D-0B05DBC30DAB}">
      <dsp:nvSpPr>
        <dsp:cNvPr id="0" name=""/>
        <dsp:cNvSpPr/>
      </dsp:nvSpPr>
      <dsp:spPr>
        <a:xfrm>
          <a:off x="4688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rtlCol="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noProof="0" dirty="0"/>
            <a:t>Titolo fase 1</a:t>
          </a:r>
        </a:p>
      </dsp:txBody>
      <dsp:txXfrm>
        <a:off x="185938" y="1467422"/>
        <a:ext cx="875154" cy="875154"/>
      </dsp:txXfrm>
    </dsp:sp>
    <dsp:sp modelId="{00D2DC2C-7CA2-4A4B-B66D-3DDCAB7DC8E9}">
      <dsp:nvSpPr>
        <dsp:cNvPr id="0" name=""/>
        <dsp:cNvSpPr/>
      </dsp:nvSpPr>
      <dsp:spPr>
        <a:xfrm>
          <a:off x="3872358" y="823134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21590" bIns="10795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noProof="0" dirty="0"/>
            <a:t>Descrizione attività</a:t>
          </a:r>
        </a:p>
      </dsp:txBody>
      <dsp:txXfrm>
        <a:off x="4491186" y="1147694"/>
        <a:ext cx="1206713" cy="1514611"/>
      </dsp:txXfrm>
    </dsp:sp>
    <dsp:sp modelId="{EE8733A1-7662-4D0A-B39E-2218596CC81C}">
      <dsp:nvSpPr>
        <dsp:cNvPr id="0" name=""/>
        <dsp:cNvSpPr/>
      </dsp:nvSpPr>
      <dsp:spPr>
        <a:xfrm>
          <a:off x="3253531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rtlCol="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noProof="0" dirty="0"/>
            <a:t>Titolo fase 2</a:t>
          </a:r>
        </a:p>
      </dsp:txBody>
      <dsp:txXfrm>
        <a:off x="3434781" y="1467422"/>
        <a:ext cx="875154" cy="875154"/>
      </dsp:txXfrm>
    </dsp:sp>
    <dsp:sp modelId="{4BF699B1-BE15-42D1-9784-AA33CF29870E}">
      <dsp:nvSpPr>
        <dsp:cNvPr id="0" name=""/>
        <dsp:cNvSpPr/>
      </dsp:nvSpPr>
      <dsp:spPr>
        <a:xfrm>
          <a:off x="7121202" y="823134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21590" bIns="10795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noProof="0" dirty="0"/>
            <a:t>Descrizione attività</a:t>
          </a:r>
        </a:p>
      </dsp:txBody>
      <dsp:txXfrm>
        <a:off x="7740029" y="1147694"/>
        <a:ext cx="1206713" cy="1514611"/>
      </dsp:txXfrm>
    </dsp:sp>
    <dsp:sp modelId="{78E9A4E4-18A9-4B73-8007-A63A71C71937}">
      <dsp:nvSpPr>
        <dsp:cNvPr id="0" name=""/>
        <dsp:cNvSpPr/>
      </dsp:nvSpPr>
      <dsp:spPr>
        <a:xfrm>
          <a:off x="6502375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rtlCol="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noProof="0" dirty="0"/>
            <a:t>Titolo fase 3</a:t>
          </a:r>
        </a:p>
      </dsp:txBody>
      <dsp:txXfrm>
        <a:off x="6683625" y="1467422"/>
        <a:ext cx="875154" cy="8751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029CACC-1C38-41D1-95DA-9B331B943FBC}" type="datetime1">
              <a:rPr lang="it-IT" smtClean="0"/>
              <a:t>14/12/2018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724DE-8C22-4DD0-B00D-D2F34D07F374}" type="datetime1">
              <a:rPr lang="it-IT" smtClean="0"/>
              <a:pPr/>
              <a:t>14/12/2018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dirty="0"/>
              <a:t>Fare clic per modificare gli stili del testo dello schema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2869989-EB00-4EE7-BCB5-25BDC5BB29F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66137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35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2283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36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96737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28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60778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29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66483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30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96922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31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6674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32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54586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33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9465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34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02379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o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Connettore diritto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diritto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po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Connettore diritto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ttore diritto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ttore diritto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ttore diritto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ttore diritto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uppo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Connettore diritto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Connettore diritto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nettore diritto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ttore diritto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ttore diritto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Connettore diritto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ttore diritto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ttore diritto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ttore diritto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uppo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Connettore diritto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ttore diritto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ttore diritto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ttore diritto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ttore diritto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uppo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Connettore diritto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nettore diritto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nettore diritto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nettore diritto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ttore diritto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Connettore diritto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ttore diritto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ttore diritto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ttore diritto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293845" y="1296063"/>
            <a:ext cx="9604310" cy="3996563"/>
          </a:xfrm>
        </p:spPr>
        <p:txBody>
          <a:bodyPr rtlCol="0"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cxnSp>
        <p:nvCxnSpPr>
          <p:cNvPr id="58" name="Connettore diritto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24BEF41-437E-44AD-96F2-AA6321C74C9E}" type="datetime1">
              <a:rPr lang="it-IT" smtClean="0"/>
              <a:pPr/>
              <a:t>14/12/2018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/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F3B66FF-33B7-49ED-8C4C-3A439535B7E7}" type="datetime1">
              <a:rPr lang="it-IT" smtClean="0"/>
              <a:pPr/>
              <a:t>14/12/2018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F4032A6-EBA4-4103-BD10-79955652D284}" type="datetime1">
              <a:rPr lang="it-IT" smtClean="0"/>
              <a:pPr/>
              <a:t>14/12/2018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o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Connettore diritto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uppo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Connettore diritto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ttore diritto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ttore diritto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ttore diritto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ttore diritto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uppo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Connettore diritto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nettore diritto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ttore diritto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ttore diritto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nettore diritto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Connettore diritto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ttore diritto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ttore diritto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ttore diritto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uppo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Connettore diritto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ttore diritto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ttore diritto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ttore diritto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ttore diritto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uppo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Connettore diritto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nettore diritto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nettore diritto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ttore diritto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nettore diritto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Connettore diritto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ttore diritto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ttore diritto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ttore diritto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  <p:cxnSp>
        <p:nvCxnSpPr>
          <p:cNvPr id="58" name="Connettore diritto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F12D4B8-69ED-416E-86C5-1F8A8E952773}" type="datetime1">
              <a:rPr lang="it-IT" smtClean="0"/>
              <a:pPr/>
              <a:t>14/12/2018</a:t>
            </a:fld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F6F7F1C-7A90-4330-9C10-94F917056A8D}" type="datetime1">
              <a:rPr lang="it-IT" smtClean="0"/>
              <a:pPr/>
              <a:t>14/12/2018</a:t>
            </a:fld>
            <a:endParaRPr lang="it-IT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66FFFEF-82E3-467B-B2B6-92D86A69C217}" type="datetime1">
              <a:rPr lang="it-IT" smtClean="0"/>
              <a:pPr/>
              <a:t>14/12/2018</a:t>
            </a:fld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uppo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Connettore diritto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diritto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diritto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diritto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diritto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diritto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diritto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diritto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diritto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diritto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diritto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diritto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diritto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diritto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diritto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diritto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uppo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Connettore diritto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nettore diritto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nettore diritto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nettore diritto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nettore diritto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uppo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Connettore diritto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Connettore diritto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Connettore diritto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Connettore diritto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Connettore diritto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Connettore diritto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nettore diritto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nettore diritto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nettore diritto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nettore diritto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uppo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Connettore diritto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Connettore diritto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Connettore diritto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nettore diritto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nettore diritto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uppo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Connettore diritto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Connettore diritto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Connettore diritto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Connettore diritto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Connettore diritto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Connettore diritto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nettore diritto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nettore diritto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nettore diritto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nettore diritto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Segnaposto piè di pagina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212" name="Segnaposto data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FC928A1-9E1E-48FD-AB3C-09DD25247290}" type="datetime1">
              <a:rPr lang="it-IT" smtClean="0"/>
              <a:pPr/>
              <a:t>14/12/2018</a:t>
            </a:fld>
            <a:endParaRPr lang="it-IT" dirty="0"/>
          </a:p>
        </p:txBody>
      </p:sp>
      <p:sp>
        <p:nvSpPr>
          <p:cNvPr id="214" name="Segnaposto numero diapositiva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Connettore diritto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diritto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uppo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Connettore diritto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ttore diritto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ttore diritto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ttore diritto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ttore diritto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uppo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Connettore diritto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ttore diritto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nettore diritto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Connettore diritto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Connettore diritto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Connettore diritto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ttore diritto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ttore diritto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ttore diritto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uppo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Connettore diritto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ttore diritto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ttore diritto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ttore diritto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ttore diritto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uppo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Connettore diritto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ttore diritto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nettore diritto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onnettore diritto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Connettore diritto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Connettore diritto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ttore diritto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ttore diritto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ttore diritto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ttangolo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  <p:cxnSp>
        <p:nvCxnSpPr>
          <p:cNvPr id="60" name="Connettore diritto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1644F3-824F-48A5-8157-2BE66488F879}" type="datetime1">
              <a:rPr lang="it-IT" smtClean="0"/>
              <a:pPr/>
              <a:t>14/12/2018</a:t>
            </a:fld>
            <a:endParaRPr lang="it-IT" dirty="0"/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31375A4-56A4-47D6-9801-1991572033F7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Connettore diritto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diritto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uppo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Connettore diritto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ttore diritto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ttore diritto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ttore diritto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ttore diritto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uppo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Connettore diritto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ttore diritto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ttore diritto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nettore diritto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Connettore diritto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Connettore diritto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ttore diritto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ttore diritto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ttore diritto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uppo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Connettore diritto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ttore diritto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ttore diritto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ttore diritto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ttore diritto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uppo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Connettore diritto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nettore diritto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ttore diritto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nettore diritto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onnettore diritto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Connettore diritto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ttore diritto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ttore diritto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ttore diritto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ttangolo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cxnSp>
        <p:nvCxnSpPr>
          <p:cNvPr id="59" name="Connettore diritto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immagine 2" descr="Segnaposto vuoto per aggiungere un'immagine. Fare clic sul segnaposto e selezionare l'immagine che si vuole aggiungere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uppo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Connettore diritto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diritto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diritto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diritto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diritto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diritto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diritto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diritto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diritto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diritto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diritto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diritto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diritto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diritto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diritto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diritto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uppo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Connettore diritto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Connettore diritto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Connettore diritto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Connettore diritto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Connettore diritto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uppo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Connettore diritto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Connettore diritto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Connettore diritto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Connettore diritto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Connettore diritto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Connettore diritto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Connettore diritto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Connettore diritto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Connettore diritto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Connettore diritto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uppo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Connettore diritto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Connettore diritto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Connettore diritto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Connettore diritto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Connettore diritto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uppo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Connettore diritto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Connettore diritto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Connettore diritto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Connettore diritto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Connettore diritto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Connettore diritto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Connettore diritto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Connettore diritto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ttore diritto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Connettore diritto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dirty="0"/>
              <a:t>Fare clic per modificare gli stili del testo dello schema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cxnSp>
        <p:nvCxnSpPr>
          <p:cNvPr id="148" name="Connettore diritto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0EC1DB59-15F9-41A6-B135-7FC3368466C4}" type="datetime1">
              <a:rPr lang="it-IT" smtClean="0"/>
              <a:pPr/>
              <a:t>14/12/2018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fld id="{E31375A4-56A4-47D6-9801-1991572033F7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jp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hyperlink" Target="https://www.remix3d.com/details/G009SXJ40903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microsoft.com/office/2017/06/relationships/model3d" Target="../media/model3d1.glb"/><Relationship Id="rId5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dirty="0"/>
              <a:t>Layout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it-IT" dirty="0"/>
              <a:t>Sottotitolo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2843349" y="845897"/>
            <a:ext cx="723824" cy="72382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DEBD93C-CA61-4AE1-B325-239100769882}"/>
              </a:ext>
            </a:extLst>
          </p:cNvPr>
          <p:cNvSpPr txBox="1">
            <a:spLocks/>
          </p:cNvSpPr>
          <p:nvPr/>
        </p:nvSpPr>
        <p:spPr>
          <a:xfrm>
            <a:off x="4889004" y="1095437"/>
            <a:ext cx="6397101" cy="196196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5X IR proximity sensing modules</a:t>
            </a:r>
          </a:p>
          <a:p>
            <a:pPr lvl="1"/>
            <a:r>
              <a:rPr lang="it-IT"/>
              <a:t>Contains an LML393 comparator by ON Semiconductor coupled with a TRT5000 sensor by Vishay</a:t>
            </a:r>
          </a:p>
          <a:p>
            <a:pPr lvl="1"/>
            <a:r>
              <a:rPr lang="it-IT"/>
              <a:t>Functioning explained later</a:t>
            </a:r>
          </a:p>
          <a:p>
            <a:pPr lvl="1"/>
            <a:r>
              <a:rPr lang="it-IT"/>
              <a:t>Used to let the car follow a black line on the terrain</a:t>
            </a:r>
          </a:p>
          <a:p>
            <a:pPr lvl="1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3E04F5F-DCCD-47FC-AA47-379EDACA5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122CA73-A0B0-451E-91A3-F8E1793F8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88" y="426899"/>
            <a:ext cx="4131700" cy="5508933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FBCDBB24-09E0-43C9-98C4-17A76D9A387D}"/>
              </a:ext>
            </a:extLst>
          </p:cNvPr>
          <p:cNvSpPr/>
          <p:nvPr/>
        </p:nvSpPr>
        <p:spPr>
          <a:xfrm>
            <a:off x="1930654" y="2913851"/>
            <a:ext cx="1825390" cy="182539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2DA0EE0-95F0-46A7-9B19-047D3C5E4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49" y="414260"/>
            <a:ext cx="4141178" cy="552157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B2DA371-3660-4652-A76B-3D4C30786F9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65176" y="2651263"/>
            <a:ext cx="3996170" cy="3430988"/>
          </a:xfrm>
          <a:prstGeom prst="rect">
            <a:avLst/>
          </a:prstGeom>
        </p:spPr>
      </p:pic>
      <p:sp>
        <p:nvSpPr>
          <p:cNvPr id="10" name="Ovale 9">
            <a:extLst>
              <a:ext uri="{FF2B5EF4-FFF2-40B4-BE49-F238E27FC236}">
                <a16:creationId xmlns:a16="http://schemas.microsoft.com/office/drawing/2014/main" id="{913C18E8-18E4-47BD-9F15-AB87DDA25171}"/>
              </a:ext>
            </a:extLst>
          </p:cNvPr>
          <p:cNvSpPr/>
          <p:nvPr/>
        </p:nvSpPr>
        <p:spPr>
          <a:xfrm>
            <a:off x="3076399" y="3425301"/>
            <a:ext cx="674748" cy="67474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B18C97AA-5432-480E-87A4-DA0AA9032672}"/>
              </a:ext>
            </a:extLst>
          </p:cNvPr>
          <p:cNvSpPr/>
          <p:nvPr/>
        </p:nvSpPr>
        <p:spPr>
          <a:xfrm>
            <a:off x="2661236" y="3577701"/>
            <a:ext cx="674748" cy="67474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B42674AA-07D4-4637-968F-4449D4BC6431}"/>
              </a:ext>
            </a:extLst>
          </p:cNvPr>
          <p:cNvSpPr/>
          <p:nvPr/>
        </p:nvSpPr>
        <p:spPr>
          <a:xfrm>
            <a:off x="2103755" y="3585122"/>
            <a:ext cx="674748" cy="67474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4A4C4636-EE5E-4593-9876-D0193D2303EA}"/>
              </a:ext>
            </a:extLst>
          </p:cNvPr>
          <p:cNvSpPr/>
          <p:nvPr/>
        </p:nvSpPr>
        <p:spPr>
          <a:xfrm>
            <a:off x="3423409" y="3290679"/>
            <a:ext cx="674748" cy="67474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395626BA-ED74-4E66-AF8D-C309B954DC65}"/>
              </a:ext>
            </a:extLst>
          </p:cNvPr>
          <p:cNvSpPr/>
          <p:nvPr/>
        </p:nvSpPr>
        <p:spPr>
          <a:xfrm>
            <a:off x="3738675" y="3102768"/>
            <a:ext cx="674748" cy="67474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056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2843349" y="845897"/>
            <a:ext cx="723824" cy="72382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3E04F5F-DCCD-47FC-AA47-379EDACA5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122CA73-A0B0-451E-91A3-F8E1793F8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88" y="426899"/>
            <a:ext cx="4131700" cy="5508933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FBCDBB24-09E0-43C9-98C4-17A76D9A387D}"/>
              </a:ext>
            </a:extLst>
          </p:cNvPr>
          <p:cNvSpPr/>
          <p:nvPr/>
        </p:nvSpPr>
        <p:spPr>
          <a:xfrm>
            <a:off x="1930654" y="2913851"/>
            <a:ext cx="1825390" cy="182539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2DA0EE0-95F0-46A7-9B19-047D3C5E4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49" y="414260"/>
            <a:ext cx="4141178" cy="5521571"/>
          </a:xfrm>
          <a:prstGeom prst="rect">
            <a:avLst/>
          </a:prstGeom>
        </p:spPr>
      </p:pic>
      <p:sp>
        <p:nvSpPr>
          <p:cNvPr id="13" name="Ovale 12">
            <a:extLst>
              <a:ext uri="{FF2B5EF4-FFF2-40B4-BE49-F238E27FC236}">
                <a16:creationId xmlns:a16="http://schemas.microsoft.com/office/drawing/2014/main" id="{B42674AA-07D4-4637-968F-4449D4BC6431}"/>
              </a:ext>
            </a:extLst>
          </p:cNvPr>
          <p:cNvSpPr/>
          <p:nvPr/>
        </p:nvSpPr>
        <p:spPr>
          <a:xfrm>
            <a:off x="2248500" y="2431024"/>
            <a:ext cx="674748" cy="67474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253F9AF-B120-40EA-B817-9D69675B081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57861" y="2431024"/>
            <a:ext cx="3521471" cy="3521471"/>
          </a:xfrm>
          <a:prstGeom prst="rect">
            <a:avLst/>
          </a:prstGeom>
        </p:spPr>
      </p:pic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07617AD-48C8-4415-974B-F76727A57342}"/>
              </a:ext>
            </a:extLst>
          </p:cNvPr>
          <p:cNvSpPr txBox="1">
            <a:spLocks/>
          </p:cNvSpPr>
          <p:nvPr/>
        </p:nvSpPr>
        <p:spPr>
          <a:xfrm>
            <a:off x="5273334" y="1216241"/>
            <a:ext cx="6397101" cy="329479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Piezo Active Buzzer Module</a:t>
            </a:r>
          </a:p>
          <a:p>
            <a:pPr lvl="1"/>
            <a:r>
              <a:rPr lang="it-IT"/>
              <a:t>Rated for 3.3V-5V (transistor onboard for power mode switching)</a:t>
            </a:r>
          </a:p>
          <a:p>
            <a:pPr lvl="1"/>
            <a:r>
              <a:rPr lang="it-IT"/>
              <a:t>Different from passive buzzer:</a:t>
            </a:r>
          </a:p>
          <a:p>
            <a:pPr lvl="2"/>
            <a:r>
              <a:rPr lang="it-IT"/>
              <a:t>Can generate a fixed tone when I/O  is HIGH (3.3V)</a:t>
            </a:r>
          </a:p>
          <a:p>
            <a:pPr lvl="2"/>
            <a:r>
              <a:rPr lang="it-IT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Con: no frequency control</a:t>
            </a:r>
          </a:p>
          <a:p>
            <a:pPr lvl="2"/>
            <a:r>
              <a:rPr lang="it-IT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Pro: doesn’t require a pre-generated</a:t>
            </a:r>
            <a:br>
              <a:rPr lang="it-IT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it-IT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waveform</a:t>
            </a:r>
          </a:p>
          <a:p>
            <a:pPr lvl="2"/>
            <a:endParaRPr lang="it-IT"/>
          </a:p>
          <a:p>
            <a:pPr lvl="2"/>
            <a:endParaRPr lang="it-IT"/>
          </a:p>
          <a:p>
            <a:pPr lvl="2"/>
            <a:endParaRPr lang="it-IT"/>
          </a:p>
          <a:p>
            <a:endParaRPr lang="it-IT"/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238455A-C911-4703-99A7-956E838A04F7}"/>
              </a:ext>
            </a:extLst>
          </p:cNvPr>
          <p:cNvCxnSpPr>
            <a:cxnSpLocks/>
          </p:cNvCxnSpPr>
          <p:nvPr/>
        </p:nvCxnSpPr>
        <p:spPr>
          <a:xfrm flipH="1" flipV="1">
            <a:off x="9783192" y="4191759"/>
            <a:ext cx="292963" cy="6199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95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D68523E0-801F-4FD3-90AB-E91F75BA67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2348" y="3175045"/>
            <a:ext cx="3930131" cy="2621959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2843349" y="845897"/>
            <a:ext cx="723824" cy="72382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3E04F5F-DCCD-47FC-AA47-379EDACA5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122CA73-A0B0-451E-91A3-F8E1793F8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88" y="426899"/>
            <a:ext cx="4131700" cy="5508933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FBCDBB24-09E0-43C9-98C4-17A76D9A387D}"/>
              </a:ext>
            </a:extLst>
          </p:cNvPr>
          <p:cNvSpPr/>
          <p:nvPr/>
        </p:nvSpPr>
        <p:spPr>
          <a:xfrm>
            <a:off x="1930654" y="2913851"/>
            <a:ext cx="1825390" cy="182539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2DA0EE0-95F0-46A7-9B19-047D3C5E4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49" y="414260"/>
            <a:ext cx="4141178" cy="5521571"/>
          </a:xfrm>
          <a:prstGeom prst="rect">
            <a:avLst/>
          </a:prstGeom>
        </p:spPr>
      </p:pic>
      <p:sp>
        <p:nvSpPr>
          <p:cNvPr id="13" name="Ovale 12">
            <a:extLst>
              <a:ext uri="{FF2B5EF4-FFF2-40B4-BE49-F238E27FC236}">
                <a16:creationId xmlns:a16="http://schemas.microsoft.com/office/drawing/2014/main" id="{B42674AA-07D4-4637-968F-4449D4BC6431}"/>
              </a:ext>
            </a:extLst>
          </p:cNvPr>
          <p:cNvSpPr/>
          <p:nvPr/>
        </p:nvSpPr>
        <p:spPr>
          <a:xfrm>
            <a:off x="3555562" y="2095744"/>
            <a:ext cx="674748" cy="67474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07617AD-48C8-4415-974B-F76727A57342}"/>
              </a:ext>
            </a:extLst>
          </p:cNvPr>
          <p:cNvSpPr txBox="1">
            <a:spLocks/>
          </p:cNvSpPr>
          <p:nvPr/>
        </p:nvSpPr>
        <p:spPr>
          <a:xfrm>
            <a:off x="5273334" y="1216241"/>
            <a:ext cx="6397101" cy="329479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IR receiver module</a:t>
            </a:r>
          </a:p>
          <a:p>
            <a:pPr lvl="1"/>
            <a:r>
              <a:rPr lang="it-IT"/>
              <a:t>Basically a TL1838 Infrared Receiver mounted on a pcb + LED to signal incoming IR message</a:t>
            </a:r>
          </a:p>
          <a:p>
            <a:pPr lvl="1"/>
            <a:r>
              <a:rPr lang="it-IT"/>
              <a:t>Allows car to receive signals from any el-cheapo IR transmitter or remote control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238455A-C911-4703-99A7-956E838A04F7}"/>
              </a:ext>
            </a:extLst>
          </p:cNvPr>
          <p:cNvCxnSpPr>
            <a:cxnSpLocks/>
          </p:cNvCxnSpPr>
          <p:nvPr/>
        </p:nvCxnSpPr>
        <p:spPr>
          <a:xfrm flipH="1" flipV="1">
            <a:off x="9526680" y="5176402"/>
            <a:ext cx="292963" cy="6199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magine 20">
            <a:extLst>
              <a:ext uri="{FF2B5EF4-FFF2-40B4-BE49-F238E27FC236}">
                <a16:creationId xmlns:a16="http://schemas.microsoft.com/office/drawing/2014/main" id="{A2A11AFD-D4CC-46FA-9605-3FC96A8DA93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85114" y="2419990"/>
            <a:ext cx="4407539" cy="4132068"/>
          </a:xfrm>
          <a:prstGeom prst="rect">
            <a:avLst/>
          </a:prstGeom>
        </p:spPr>
      </p:pic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D85FD03A-49A9-47DD-951E-A5DD75350BB4}"/>
              </a:ext>
            </a:extLst>
          </p:cNvPr>
          <p:cNvCxnSpPr>
            <a:cxnSpLocks/>
          </p:cNvCxnSpPr>
          <p:nvPr/>
        </p:nvCxnSpPr>
        <p:spPr>
          <a:xfrm flipH="1">
            <a:off x="9246296" y="2757837"/>
            <a:ext cx="359266" cy="6711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84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2843349" y="845897"/>
            <a:ext cx="723824" cy="72382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3E04F5F-DCCD-47FC-AA47-379EDACA5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122CA73-A0B0-451E-91A3-F8E1793F8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88" y="426899"/>
            <a:ext cx="4131700" cy="5508933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FBCDBB24-09E0-43C9-98C4-17A76D9A387D}"/>
              </a:ext>
            </a:extLst>
          </p:cNvPr>
          <p:cNvSpPr/>
          <p:nvPr/>
        </p:nvSpPr>
        <p:spPr>
          <a:xfrm>
            <a:off x="1930654" y="2913851"/>
            <a:ext cx="1825390" cy="182539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2DA0EE0-95F0-46A7-9B19-047D3C5E4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49" y="414260"/>
            <a:ext cx="4141178" cy="5521571"/>
          </a:xfrm>
          <a:prstGeom prst="rect">
            <a:avLst/>
          </a:prstGeom>
        </p:spPr>
      </p:pic>
      <p:sp>
        <p:nvSpPr>
          <p:cNvPr id="13" name="Ovale 12">
            <a:extLst>
              <a:ext uri="{FF2B5EF4-FFF2-40B4-BE49-F238E27FC236}">
                <a16:creationId xmlns:a16="http://schemas.microsoft.com/office/drawing/2014/main" id="{B42674AA-07D4-4637-968F-4449D4BC6431}"/>
              </a:ext>
            </a:extLst>
          </p:cNvPr>
          <p:cNvSpPr/>
          <p:nvPr/>
        </p:nvSpPr>
        <p:spPr>
          <a:xfrm>
            <a:off x="3046517" y="1095472"/>
            <a:ext cx="1243578" cy="12435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07617AD-48C8-4415-974B-F76727A57342}"/>
              </a:ext>
            </a:extLst>
          </p:cNvPr>
          <p:cNvSpPr txBox="1">
            <a:spLocks/>
          </p:cNvSpPr>
          <p:nvPr/>
        </p:nvSpPr>
        <p:spPr>
          <a:xfrm>
            <a:off x="5273334" y="1216241"/>
            <a:ext cx="6397101" cy="329479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HCSR04 </a:t>
            </a:r>
            <a:r>
              <a:rPr lang="it-IT" dirty="0" err="1"/>
              <a:t>Ultrasonic</a:t>
            </a:r>
            <a:r>
              <a:rPr lang="it-IT" dirty="0"/>
              <a:t> </a:t>
            </a:r>
            <a:r>
              <a:rPr lang="it-IT" dirty="0" err="1"/>
              <a:t>Ranging</a:t>
            </a:r>
            <a:r>
              <a:rPr lang="it-IT" dirty="0"/>
              <a:t> </a:t>
            </a:r>
            <a:r>
              <a:rPr lang="it-IT" dirty="0" err="1"/>
              <a:t>Module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A </a:t>
            </a:r>
            <a:r>
              <a:rPr lang="it-IT" dirty="0" err="1"/>
              <a:t>couple</a:t>
            </a:r>
            <a:r>
              <a:rPr lang="it-IT" dirty="0"/>
              <a:t> of </a:t>
            </a:r>
            <a:r>
              <a:rPr lang="it-IT" dirty="0" err="1"/>
              <a:t>transducers</a:t>
            </a:r>
            <a:r>
              <a:rPr lang="it-IT" dirty="0"/>
              <a:t>, one for </a:t>
            </a:r>
            <a:r>
              <a:rPr lang="it-IT" dirty="0" err="1"/>
              <a:t>transmitting</a:t>
            </a:r>
            <a:r>
              <a:rPr lang="it-IT" dirty="0"/>
              <a:t> and one for </a:t>
            </a:r>
            <a:r>
              <a:rPr lang="it-IT" dirty="0" err="1"/>
              <a:t>receiving</a:t>
            </a:r>
            <a:r>
              <a:rPr lang="it-IT" dirty="0"/>
              <a:t> are </a:t>
            </a:r>
            <a:r>
              <a:rPr lang="it-IT" dirty="0" err="1"/>
              <a:t>used</a:t>
            </a:r>
            <a:r>
              <a:rPr lang="it-IT" dirty="0"/>
              <a:t> to measure an </a:t>
            </a:r>
            <a:r>
              <a:rPr lang="it-IT" dirty="0" err="1"/>
              <a:t>echo</a:t>
            </a:r>
            <a:r>
              <a:rPr lang="it-IT" dirty="0"/>
              <a:t> delay, </a:t>
            </a:r>
            <a:r>
              <a:rPr lang="it-IT" dirty="0" err="1"/>
              <a:t>thus</a:t>
            </a:r>
            <a:r>
              <a:rPr lang="it-IT" dirty="0"/>
              <a:t> </a:t>
            </a:r>
            <a:r>
              <a:rPr lang="it-IT" dirty="0" err="1"/>
              <a:t>estimating</a:t>
            </a:r>
            <a:r>
              <a:rPr lang="it-IT" dirty="0"/>
              <a:t> a linear </a:t>
            </a:r>
            <a:r>
              <a:rPr lang="it-IT" dirty="0" err="1"/>
              <a:t>distance</a:t>
            </a:r>
            <a:r>
              <a:rPr lang="it-IT" dirty="0"/>
              <a:t> from the </a:t>
            </a:r>
            <a:r>
              <a:rPr lang="it-IT" dirty="0" err="1"/>
              <a:t>sensor</a:t>
            </a:r>
            <a:r>
              <a:rPr lang="it-IT" dirty="0"/>
              <a:t> </a:t>
            </a:r>
            <a:r>
              <a:rPr lang="it-IT" dirty="0" err="1"/>
              <a:t>itself</a:t>
            </a:r>
            <a:r>
              <a:rPr lang="it-IT" dirty="0"/>
              <a:t>.</a:t>
            </a:r>
          </a:p>
          <a:p>
            <a:pPr lvl="1"/>
            <a:r>
              <a:rPr lang="it-IT" dirty="0" err="1"/>
              <a:t>Mounted</a:t>
            </a:r>
            <a:r>
              <a:rPr lang="it-IT" dirty="0"/>
              <a:t> on a </a:t>
            </a:r>
            <a:r>
              <a:rPr lang="it-IT" dirty="0" err="1"/>
              <a:t>rotating</a:t>
            </a:r>
            <a:r>
              <a:rPr lang="it-IT" dirty="0"/>
              <a:t> support </a:t>
            </a:r>
            <a:r>
              <a:rPr lang="it-IT" dirty="0" err="1"/>
              <a:t>ot</a:t>
            </a:r>
            <a:r>
              <a:rPr lang="it-IT" dirty="0"/>
              <a:t> </a:t>
            </a:r>
            <a:r>
              <a:rPr lang="it-IT" dirty="0" err="1"/>
              <a:t>scan</a:t>
            </a:r>
            <a:r>
              <a:rPr lang="it-IT" dirty="0"/>
              <a:t> multiple </a:t>
            </a:r>
            <a:br>
              <a:rPr lang="it-IT" dirty="0"/>
            </a:br>
            <a:r>
              <a:rPr lang="it-IT" dirty="0" err="1"/>
              <a:t>directions</a:t>
            </a:r>
            <a:endParaRPr lang="it-IT" dirty="0"/>
          </a:p>
          <a:p>
            <a:pPr lvl="1"/>
            <a:r>
              <a:rPr lang="it-IT" dirty="0" err="1"/>
              <a:t>Kinda</a:t>
            </a:r>
            <a:r>
              <a:rPr lang="it-IT" dirty="0"/>
              <a:t> </a:t>
            </a:r>
            <a:r>
              <a:rPr lang="it-IT" dirty="0" err="1"/>
              <a:t>makes</a:t>
            </a:r>
            <a:r>
              <a:rPr lang="it-IT" dirty="0"/>
              <a:t> the </a:t>
            </a:r>
            <a:r>
              <a:rPr lang="it-IT" dirty="0" err="1"/>
              <a:t>whole</a:t>
            </a:r>
            <a:r>
              <a:rPr lang="it-IT" dirty="0"/>
              <a:t> thing look like the </a:t>
            </a:r>
            <a:r>
              <a:rPr lang="it-IT" dirty="0" err="1"/>
              <a:t>Curiosity</a:t>
            </a:r>
            <a:r>
              <a:rPr lang="it-IT" dirty="0"/>
              <a:t> </a:t>
            </a:r>
            <a:r>
              <a:rPr lang="it-IT" dirty="0" err="1"/>
              <a:t>rover</a:t>
            </a:r>
            <a:endParaRPr lang="it-IT" dirty="0"/>
          </a:p>
          <a:p>
            <a:pPr marL="274320" lvl="1" indent="0">
              <a:buNone/>
            </a:pPr>
            <a:endParaRPr lang="it-IT" dirty="0"/>
          </a:p>
          <a:p>
            <a:pPr lvl="1"/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E5D3F8F-F714-420B-AE66-FE3EC1B8C10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94101" y="3175045"/>
            <a:ext cx="3469598" cy="3469598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Modello 3D 3" descr="Rover Curiosity su Marte">
                <a:extLst>
                  <a:ext uri="{FF2B5EF4-FFF2-40B4-BE49-F238E27FC236}">
                    <a16:creationId xmlns:a16="http://schemas.microsoft.com/office/drawing/2014/main" id="{C95A3F3B-089F-4162-B419-00D22AE4CF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55308934"/>
                  </p:ext>
                </p:extLst>
              </p:nvPr>
            </p:nvGraphicFramePr>
            <p:xfrm>
              <a:off x="8898922" y="3563581"/>
              <a:ext cx="2550491" cy="207817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550491" cy="2078178"/>
                    </a:xfrm>
                    <a:prstGeom prst="rect">
                      <a:avLst/>
                    </a:prstGeom>
                  </am3d:spPr>
                  <am3d:camera>
                    <am3d:pos x="0" y="0" z="628983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0016" d="1000000"/>
                    <am3d:preTrans dx="21602" dy="-9937771" dz="-2548208"/>
                    <am3d:scale>
                      <am3d:sx n="1000000" d="1000000"/>
                      <am3d:sy n="1000000" d="1000000"/>
                      <am3d:sz n="1000000" d="1000000"/>
                    </am3d:scale>
                    <am3d:rot ax="1292901" ay="2295476" az="824374"/>
                    <am3d:postTrans dx="0" dy="0" dz="0"/>
                  </am3d:trans>
                  <am3d:attrSrcUrl r:id="rId7"/>
                  <am3d:raster rName="Office3DRenderer" rVer="16.0.8326">
                    <am3d:blip r:embed="rId8"/>
                  </am3d:raster>
                  <am3d:objViewport viewportSz="33439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Modello 3D 3" descr="Rover Curiosity su Marte">
                <a:extLst>
                  <a:ext uri="{FF2B5EF4-FFF2-40B4-BE49-F238E27FC236}">
                    <a16:creationId xmlns:a16="http://schemas.microsoft.com/office/drawing/2014/main" id="{C95A3F3B-089F-4162-B419-00D22AE4CF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98922" y="3563581"/>
                <a:ext cx="2550491" cy="207817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258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2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07"/>
                                          </p:val>
                                        </p:tav>
                                        <p:tav tm="2250">
                                          <p:val>
                                            <p:fltVal val="-0.0056"/>
                                          </p:val>
                                        </p:tav>
                                        <p:tav tm="3370">
                                          <p:val>
                                            <p:fltVal val="-0.0189"/>
                                          </p:val>
                                        </p:tav>
                                        <p:tav tm="4490">
                                          <p:val>
                                            <p:fltVal val="-0.0451"/>
                                          </p:val>
                                        </p:tav>
                                        <p:tav tm="5620">
                                          <p:val>
                                            <p:fltVal val="-0.0884"/>
                                          </p:val>
                                        </p:tav>
                                        <p:tav tm="6740">
                                          <p:val>
                                            <p:fltVal val="-0.1526"/>
                                          </p:val>
                                        </p:tav>
                                        <p:tav tm="7870">
                                          <p:val>
                                            <p:fltVal val="-0.242"/>
                                          </p:val>
                                        </p:tav>
                                        <p:tav tm="8990">
                                          <p:val>
                                            <p:fltVal val="-0.3621"/>
                                          </p:val>
                                        </p:tav>
                                        <p:tav tm="10110">
                                          <p:val>
                                            <p:fltVal val="-0.515"/>
                                          </p:val>
                                        </p:tav>
                                        <p:tav tm="11240">
                                          <p:val>
                                            <p:fltVal val="-0.7059"/>
                                          </p:val>
                                        </p:tav>
                                        <p:tav tm="12360">
                                          <p:val>
                                            <p:fltVal val="-0.9411"/>
                                          </p:val>
                                        </p:tav>
                                        <p:tav tm="13480">
                                          <p:val>
                                            <p:fltVal val="-1.1925"/>
                                          </p:val>
                                        </p:tav>
                                        <p:tav tm="14610">
                                          <p:val>
                                            <p:fltVal val="-1.4022"/>
                                          </p:val>
                                        </p:tav>
                                        <p:tav tm="15730">
                                          <p:val>
                                            <p:fltVal val="-1.5733"/>
                                          </p:val>
                                        </p:tav>
                                        <p:tav tm="16850">
                                          <p:val>
                                            <p:fltVal val="-1.7072"/>
                                          </p:val>
                                        </p:tav>
                                        <p:tav tm="17980">
                                          <p:val>
                                            <p:fltVal val="-1.8096"/>
                                          </p:val>
                                        </p:tav>
                                        <p:tav tm="19100">
                                          <p:val>
                                            <p:fltVal val="-1.8854"/>
                                          </p:val>
                                        </p:tav>
                                        <p:tav tm="20220">
                                          <p:val>
                                            <p:fltVal val="-1.9375"/>
                                          </p:val>
                                        </p:tav>
                                        <p:tav tm="21350">
                                          <p:val>
                                            <p:fltVal val="-1.9707"/>
                                          </p:val>
                                        </p:tav>
                                        <p:tav tm="22470">
                                          <p:val>
                                            <p:fltVal val="-1.9894"/>
                                          </p:val>
                                        </p:tav>
                                        <p:tav tm="23600">
                                          <p:val>
                                            <p:fltVal val="-1.9977"/>
                                          </p:val>
                                        </p:tav>
                                        <p:tav tm="24720">
                                          <p:val>
                                            <p:fltVal val="-1.9999"/>
                                          </p:val>
                                        </p:tav>
                                        <p:tav tm="25840">
                                          <p:val>
                                            <p:fltVal val="-1.5339"/>
                                          </p:val>
                                        </p:tav>
                                        <p:tav tm="26970">
                                          <p:val>
                                            <p:fltVal val="0.5131"/>
                                          </p:val>
                                        </p:tav>
                                        <p:tav tm="28090">
                                          <p:val>
                                            <p:fltVal val="3.6063"/>
                                          </p:val>
                                        </p:tav>
                                        <p:tav tm="29210">
                                          <p:val>
                                            <p:fltVal val="7.5428"/>
                                          </p:val>
                                        </p:tav>
                                        <p:tav tm="30340">
                                          <p:val>
                                            <p:fltVal val="12.215"/>
                                          </p:val>
                                        </p:tav>
                                        <p:tav tm="31460">
                                          <p:val>
                                            <p:fltVal val="17.5521"/>
                                          </p:val>
                                        </p:tav>
                                        <p:tav tm="32580">
                                          <p:val>
                                            <p:fltVal val="23.5026"/>
                                          </p:val>
                                        </p:tav>
                                        <p:tav tm="33710">
                                          <p:val>
                                            <p:fltVal val="29.9662"/>
                                          </p:val>
                                        </p:tav>
                                        <p:tav tm="34830">
                                          <p:val>
                                            <p:fltVal val="37.0276"/>
                                          </p:val>
                                        </p:tav>
                                        <p:tav tm="35960">
                                          <p:val>
                                            <p:fltVal val="44.6047"/>
                                          </p:val>
                                        </p:tav>
                                        <p:tav tm="37080">
                                          <p:val>
                                            <p:fltVal val="52.675"/>
                                          </p:val>
                                        </p:tav>
                                        <p:tav tm="38200">
                                          <p:val>
                                            <p:fltVal val="61.2192"/>
                                          </p:val>
                                        </p:tav>
                                        <p:tav tm="39330">
                                          <p:val>
                                            <p:fltVal val="70.2203"/>
                                          </p:val>
                                        </p:tav>
                                        <p:tav tm="40450">
                                          <p:val>
                                            <p:fltVal val="79.6634"/>
                                          </p:val>
                                        </p:tav>
                                        <p:tav tm="41570">
                                          <p:val>
                                            <p:fltVal val="89.445"/>
                                          </p:val>
                                        </p:tav>
                                        <p:tav tm="42700">
                                          <p:val>
                                            <p:fltVal val="99.7295"/>
                                          </p:val>
                                        </p:tav>
                                        <p:tav tm="43820">
                                          <p:val>
                                            <p:fltVal val="110.4196"/>
                                          </p:val>
                                        </p:tav>
                                        <p:tav tm="44940">
                                          <p:val>
                                            <p:fltVal val="121.5053"/>
                                          </p:val>
                                        </p:tav>
                                        <p:tav tm="46070">
                                          <p:val>
                                            <p:fltVal val="132.9774"/>
                                          </p:val>
                                        </p:tav>
                                        <p:tav tm="47190">
                                          <p:val>
                                            <p:fltVal val="144.8275"/>
                                          </p:val>
                                        </p:tav>
                                        <p:tav tm="48310">
                                          <p:val>
                                            <p:fltVal val="157.04761"/>
                                          </p:val>
                                        </p:tav>
                                        <p:tav tm="49440">
                                          <p:val>
                                            <p:fltVal val="169.5166"/>
                                          </p:val>
                                        </p:tav>
                                        <p:tav tm="50560">
                                          <p:val>
                                            <p:fltVal val="182.3239"/>
                                          </p:val>
                                        </p:tav>
                                        <p:tav tm="51690">
                                          <p:val>
                                            <p:fltVal val="195.0173"/>
                                          </p:val>
                                        </p:tav>
                                        <p:tav tm="52810">
                                          <p:val>
                                            <p:fltVal val="207.46809"/>
                                          </p:val>
                                        </p:tav>
                                        <p:tav tm="53930">
                                          <p:val>
                                            <p:fltVal val="219.4474"/>
                                          </p:val>
                                        </p:tav>
                                        <p:tav tm="55060">
                                          <p:val>
                                            <p:fltVal val="231.0605"/>
                                          </p:val>
                                        </p:tav>
                                        <p:tav tm="56180">
                                          <p:val>
                                            <p:fltVal val="242.39909"/>
                                          </p:val>
                                        </p:tav>
                                        <p:tav tm="57300">
                                          <p:val>
                                            <p:fltVal val="253.25211"/>
                                          </p:val>
                                        </p:tav>
                                        <p:tav tm="58430">
                                          <p:val>
                                            <p:fltVal val="263.71341"/>
                                          </p:val>
                                        </p:tav>
                                        <p:tav tm="59550">
                                          <p:val>
                                            <p:fltVal val="273.86151"/>
                                          </p:val>
                                        </p:tav>
                                        <p:tav tm="60670">
                                          <p:val>
                                            <p:fltVal val="283.50409"/>
                                          </p:val>
                                        </p:tav>
                                        <p:tav tm="61800">
                                          <p:val>
                                            <p:fltVal val="292.72171"/>
                                          </p:val>
                                        </p:tav>
                                        <p:tav tm="62920">
                                          <p:val>
                                            <p:fltVal val="301.57761"/>
                                          </p:val>
                                        </p:tav>
                                        <p:tav tm="64040">
                                          <p:val>
                                            <p:fltVal val="309.89859"/>
                                          </p:val>
                                        </p:tav>
                                        <p:tav tm="65170">
                                          <p:val>
                                            <p:fltVal val="317.7485"/>
                                          </p:val>
                                        </p:tav>
                                        <p:tav tm="66290">
                                          <p:val>
                                            <p:fltVal val="325.1716"/>
                                          </p:val>
                                        </p:tav>
                                        <p:tav tm="67420">
                                          <p:val>
                                            <p:fltVal val="332.01221"/>
                                          </p:val>
                                        </p:tav>
                                        <p:tav tm="68540">
                                          <p:val>
                                            <p:fltVal val="338.366"/>
                                          </p:val>
                                        </p:tav>
                                        <p:tav tm="69660">
                                          <p:val>
                                            <p:fltVal val="344.08609"/>
                                          </p:val>
                                        </p:tav>
                                        <p:tav tm="70790">
                                          <p:val>
                                            <p:fltVal val="349.19031"/>
                                          </p:val>
                                        </p:tav>
                                        <p:tav tm="71910">
                                          <p:val>
                                            <p:fltVal val="353.66071"/>
                                          </p:val>
                                        </p:tav>
                                        <p:tav tm="73030">
                                          <p:val>
                                            <p:fltVal val="357.34021"/>
                                          </p:val>
                                        </p:tav>
                                        <p:tav tm="74160">
                                          <p:val>
                                            <p:fltVal val="360.1506"/>
                                          </p:val>
                                        </p:tav>
                                        <p:tav tm="75280">
                                          <p:val>
                                            <p:fltVal val="361.84619"/>
                                          </p:val>
                                        </p:tav>
                                        <p:tav tm="76400">
                                          <p:val>
                                            <p:fltVal val="361.99869"/>
                                          </p:val>
                                        </p:tav>
                                        <p:tav tm="77530">
                                          <p:val>
                                            <p:fltVal val="361.98318"/>
                                          </p:val>
                                        </p:tav>
                                        <p:tav tm="78650">
                                          <p:val>
                                            <p:fltVal val="361.93341"/>
                                          </p:val>
                                        </p:tav>
                                        <p:tav tm="79780">
                                          <p:val>
                                            <p:fltVal val="361.83051"/>
                                          </p:val>
                                        </p:tav>
                                        <p:tav tm="80900">
                                          <p:val>
                                            <p:fltVal val="361.655"/>
                                          </p:val>
                                        </p:tav>
                                        <p:tav tm="82020">
                                          <p:val>
                                            <p:fltVal val="361.3844"/>
                                          </p:val>
                                        </p:tav>
                                        <p:tav tm="83150">
                                          <p:val>
                                            <p:fltVal val="361.00391"/>
                                          </p:val>
                                        </p:tav>
                                        <p:tav tm="84270">
                                          <p:val>
                                            <p:fltVal val="360.62131"/>
                                          </p:val>
                                        </p:tav>
                                        <p:tav tm="85390">
                                          <p:val>
                                            <p:fltVal val="360.34891"/>
                                          </p:val>
                                        </p:tav>
                                        <p:tav tm="86520">
                                          <p:val>
                                            <p:fltVal val="360.17181"/>
                                          </p:val>
                                        </p:tav>
                                        <p:tav tm="87640">
                                          <p:val>
                                            <p:fltVal val="360.0679"/>
                                          </p:val>
                                        </p:tav>
                                        <p:tav tm="88760">
                                          <p:val>
                                            <p:fltVal val="360.0173"/>
                                          </p:val>
                                        </p:tav>
                                        <p:tav tm="89890">
                                          <p:val>
                                            <p:fltVal val="360.00131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3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0"/>
                                          </p:val>
                                        </p:tav>
                                        <p:tav tm="3370">
                                          <p:val>
                                            <p:fltVal val="-0.0002"/>
                                          </p:val>
                                        </p:tav>
                                        <p:tav tm="4490">
                                          <p:val>
                                            <p:fltVal val="-0.0005"/>
                                          </p:val>
                                        </p:tav>
                                        <p:tav tm="5620">
                                          <p:val>
                                            <p:fltVal val="-0.001"/>
                                          </p:val>
                                        </p:tav>
                                        <p:tav tm="6740">
                                          <p:val>
                                            <p:fltVal val="-0.0017"/>
                                          </p:val>
                                        </p:tav>
                                        <p:tav tm="7870">
                                          <p:val>
                                            <p:fltVal val="-0.0028"/>
                                          </p:val>
                                        </p:tav>
                                        <p:tav tm="8990">
                                          <p:val>
                                            <p:fltVal val="-0.0042"/>
                                          </p:val>
                                        </p:tav>
                                        <p:tav tm="10110">
                                          <p:val>
                                            <p:fltVal val="-0.006"/>
                                          </p:val>
                                        </p:tav>
                                        <p:tav tm="11240">
                                          <p:val>
                                            <p:fltVal val="-0.0078"/>
                                          </p:val>
                                        </p:tav>
                                        <p:tav tm="12360">
                                          <p:val>
                                            <p:fltVal val="-0.0092"/>
                                          </p:val>
                                        </p:tav>
                                        <p:tav tm="13480">
                                          <p:val>
                                            <p:fltVal val="-0.0102"/>
                                          </p:val>
                                        </p:tav>
                                        <p:tav tm="14610">
                                          <p:val>
                                            <p:fltVal val="-0.0109"/>
                                          </p:val>
                                        </p:tav>
                                        <p:tav tm="15730">
                                          <p:val>
                                            <p:fltVal val="-0.0114"/>
                                          </p:val>
                                        </p:tav>
                                        <p:tav tm="16850">
                                          <p:val>
                                            <p:fltVal val="-0.0117"/>
                                          </p:val>
                                        </p:tav>
                                        <p:tav tm="17980">
                                          <p:val>
                                            <p:fltVal val="-0.0119"/>
                                          </p:val>
                                        </p:tav>
                                        <p:tav tm="19100">
                                          <p:val>
                                            <p:fltVal val="-0.0119"/>
                                          </p:val>
                                        </p:tav>
                                        <p:tav tm="20220">
                                          <p:val>
                                            <p:fltVal val="-0.0119"/>
                                          </p:val>
                                        </p:tav>
                                        <p:tav tm="21350">
                                          <p:val>
                                            <p:fltVal val="-0.0119"/>
                                          </p:val>
                                        </p:tav>
                                        <p:tav tm="22470">
                                          <p:val>
                                            <p:fltVal val="-0.0115"/>
                                          </p:val>
                                        </p:tav>
                                        <p:tav tm="23600">
                                          <p:val>
                                            <p:fltVal val="-0.0105"/>
                                          </p:val>
                                        </p:tav>
                                        <p:tav tm="24720">
                                          <p:val>
                                            <p:fltVal val="-0.0084"/>
                                          </p:val>
                                        </p:tav>
                                        <p:tav tm="25840">
                                          <p:val>
                                            <p:fltVal val="-0.0051"/>
                                          </p:val>
                                        </p:tav>
                                        <p:tav tm="26970">
                                          <p:val>
                                            <p:fltVal val="-0.0002"/>
                                          </p:val>
                                        </p:tav>
                                        <p:tav tm="28090">
                                          <p:val>
                                            <p:fltVal val="0.0067"/>
                                          </p:val>
                                        </p:tav>
                                        <p:tav tm="29210">
                                          <p:val>
                                            <p:fltVal val="0.0159"/>
                                          </p:val>
                                        </p:tav>
                                        <p:tav tm="30340">
                                          <p:val>
                                            <p:fltVal val="0.0277"/>
                                          </p:val>
                                        </p:tav>
                                        <p:tav tm="31460">
                                          <p:val>
                                            <p:fltVal val="0.0425"/>
                                          </p:val>
                                        </p:tav>
                                        <p:tav tm="32580">
                                          <p:val>
                                            <p:fltVal val="0.0605"/>
                                          </p:val>
                                        </p:tav>
                                        <p:tav tm="33710">
                                          <p:val>
                                            <p:fltVal val="0.082"/>
                                          </p:val>
                                        </p:tav>
                                        <p:tav tm="34830">
                                          <p:val>
                                            <p:fltVal val="0.1075"/>
                                          </p:val>
                                        </p:tav>
                                        <p:tav tm="35960">
                                          <p:val>
                                            <p:fltVal val="0.1357"/>
                                          </p:val>
                                        </p:tav>
                                        <p:tav tm="37080">
                                          <p:val>
                                            <p:fltVal val="0.1605"/>
                                          </p:val>
                                        </p:tav>
                                        <p:tav tm="38200">
                                          <p:val>
                                            <p:fltVal val="0.1814"/>
                                          </p:val>
                                        </p:tav>
                                        <p:tav tm="39330">
                                          <p:val>
                                            <p:fltVal val="0.1987"/>
                                          </p:val>
                                        </p:tav>
                                        <p:tav tm="40450">
                                          <p:val>
                                            <p:fltVal val="0.2129"/>
                                          </p:val>
                                        </p:tav>
                                        <p:tav tm="41570">
                                          <p:val>
                                            <p:fltVal val="0.224"/>
                                          </p:val>
                                        </p:tav>
                                        <p:tav tm="42700">
                                          <p:val>
                                            <p:fltVal val="0.2328"/>
                                          </p:val>
                                        </p:tav>
                                        <p:tav tm="43820">
                                          <p:val>
                                            <p:fltVal val="0.2393"/>
                                          </p:val>
                                        </p:tav>
                                        <p:tav tm="44940">
                                          <p:val>
                                            <p:fltVal val="0.2439"/>
                                          </p:val>
                                        </p:tav>
                                        <p:tav tm="46070">
                                          <p:val>
                                            <p:fltVal val="0.2469"/>
                                          </p:val>
                                        </p:tav>
                                        <p:tav tm="47190">
                                          <p:val>
                                            <p:fltVal val="0.2487"/>
                                          </p:val>
                                        </p:tav>
                                        <p:tav tm="48310">
                                          <p:val>
                                            <p:fltVal val="0.2496"/>
                                          </p:val>
                                        </p:tav>
                                        <p:tav tm="49440">
                                          <p:val>
                                            <p:fltVal val="0.2499"/>
                                          </p:val>
                                        </p:tav>
                                        <p:tav tm="50560">
                                          <p:val>
                                            <p:fltVal val="0.2499"/>
                                          </p:val>
                                        </p:tav>
                                        <p:tav tm="51690">
                                          <p:val>
                                            <p:fltVal val="0.2499"/>
                                          </p:val>
                                        </p:tav>
                                        <p:tav tm="52810">
                                          <p:val>
                                            <p:fltVal val="0.2494"/>
                                          </p:val>
                                        </p:tav>
                                        <p:tav tm="53930">
                                          <p:val>
                                            <p:fltVal val="0.2482"/>
                                          </p:val>
                                        </p:tav>
                                        <p:tav tm="55060">
                                          <p:val>
                                            <p:fltVal val="0.246"/>
                                          </p:val>
                                        </p:tav>
                                        <p:tav tm="56180">
                                          <p:val>
                                            <p:fltVal val="0.2425"/>
                                          </p:val>
                                        </p:tav>
                                        <p:tav tm="57300">
                                          <p:val>
                                            <p:fltVal val="0.2373"/>
                                          </p:val>
                                        </p:tav>
                                        <p:tav tm="58430">
                                          <p:val>
                                            <p:fltVal val="0.2302"/>
                                          </p:val>
                                        </p:tav>
                                        <p:tav tm="59550">
                                          <p:val>
                                            <p:fltVal val="0.2206"/>
                                          </p:val>
                                        </p:tav>
                                        <p:tav tm="60670">
                                          <p:val>
                                            <p:fltVal val="0.2085"/>
                                          </p:val>
                                        </p:tav>
                                        <p:tav tm="61800">
                                          <p:val>
                                            <p:fltVal val="0.1935"/>
                                          </p:val>
                                        </p:tav>
                                        <p:tav tm="62920">
                                          <p:val>
                                            <p:fltVal val="0.175"/>
                                          </p:val>
                                        </p:tav>
                                        <p:tav tm="64040">
                                          <p:val>
                                            <p:fltVal val="0.1532"/>
                                          </p:val>
                                        </p:tav>
                                        <p:tav tm="65170">
                                          <p:val>
                                            <p:fltVal val="0.1274"/>
                                          </p:val>
                                        </p:tav>
                                        <p:tav tm="66290">
                                          <p:val>
                                            <p:fltVal val="0.0993"/>
                                          </p:val>
                                        </p:tav>
                                        <p:tav tm="67420">
                                          <p:val>
                                            <p:fltVal val="0.0752"/>
                                          </p:val>
                                        </p:tav>
                                        <p:tav tm="68540">
                                          <p:val>
                                            <p:fltVal val="0.0547"/>
                                          </p:val>
                                        </p:tav>
                                        <p:tav tm="69660">
                                          <p:val>
                                            <p:fltVal val="0.0378"/>
                                          </p:val>
                                        </p:tav>
                                        <p:tav tm="70790">
                                          <p:val>
                                            <p:fltVal val="0.024"/>
                                          </p:val>
                                        </p:tav>
                                        <p:tav tm="71910">
                                          <p:val>
                                            <p:fltVal val="0.013"/>
                                          </p:val>
                                        </p:tav>
                                        <p:tav tm="73030">
                                          <p:val>
                                            <p:fltVal val="0.0045"/>
                                          </p:val>
                                        </p:tav>
                                        <p:tav tm="74160">
                                          <p:val>
                                            <p:fltVal val="-0.0017"/>
                                          </p:val>
                                        </p:tav>
                                        <p:tav tm="75280">
                                          <p:val>
                                            <p:fltVal val="-0.0062"/>
                                          </p:val>
                                        </p:tav>
                                        <p:tav tm="76400">
                                          <p:val>
                                            <p:fltVal val="-0.0091"/>
                                          </p:val>
                                        </p:tav>
                                        <p:tav tm="77530">
                                          <p:val>
                                            <p:fltVal val="-0.0108"/>
                                          </p:val>
                                        </p:tav>
                                        <p:tav tm="78650">
                                          <p:val>
                                            <p:fltVal val="-0.0117"/>
                                          </p:val>
                                        </p:tav>
                                        <p:tav tm="79780">
                                          <p:val>
                                            <p:fltVal val="-0.0119"/>
                                          </p:val>
                                        </p:tav>
                                        <p:tav tm="80900">
                                          <p:val>
                                            <p:fltVal val="-0.0119"/>
                                          </p:val>
                                        </p:tav>
                                        <p:tav tm="82020">
                                          <p:val>
                                            <p:fltVal val="-0.0117"/>
                                          </p:val>
                                        </p:tav>
                                        <p:tav tm="83150">
                                          <p:val>
                                            <p:fltVal val="-0.0105"/>
                                          </p:val>
                                        </p:tav>
                                        <p:tav tm="84270">
                                          <p:val>
                                            <p:fltVal val="-0.0075"/>
                                          </p:val>
                                        </p:tav>
                                        <p:tav tm="85390">
                                          <p:val>
                                            <p:fltVal val="-0.0019"/>
                                          </p:val>
                                        </p:tav>
                                        <p:tav tm="86520">
                                          <p:val>
                                            <p:fltVal val="0.005"/>
                                          </p:val>
                                        </p:tav>
                                        <p:tav tm="87640">
                                          <p:val>
                                            <p:fltVal val="0.0092"/>
                                          </p:val>
                                        </p:tav>
                                        <p:tav tm="88760">
                                          <p:val>
                                            <p:fltVal val="0.0112"/>
                                          </p:val>
                                        </p:tav>
                                        <p:tav tm="89890">
                                          <p:val>
                                            <p:fltVal val="0.0119"/>
                                          </p:val>
                                        </p:tav>
                                        <p:tav tm="91010">
                                          <p:val>
                                            <p:fltVal val="0.0119"/>
                                          </p:val>
                                        </p:tav>
                                        <p:tav tm="92130">
                                          <p:val>
                                            <p:fltVal val="0.0118"/>
                                          </p:val>
                                        </p:tav>
                                        <p:tav tm="93260">
                                          <p:val>
                                            <p:fltVal val="0.0112"/>
                                          </p:val>
                                        </p:tav>
                                        <p:tav tm="94380">
                                          <p:val>
                                            <p:fltVal val="0.0097"/>
                                          </p:val>
                                        </p:tav>
                                        <p:tav tm="95510">
                                          <p:val>
                                            <p:fltVal val="0.0068"/>
                                          </p:val>
                                        </p:tav>
                                        <p:tav tm="96630">
                                          <p:val>
                                            <p:fltVal val="0.0034"/>
                                          </p:val>
                                        </p:tav>
                                        <p:tav tm="97750">
                                          <p:val>
                                            <p:fltVal val="0.0013"/>
                                          </p:val>
                                        </p:tav>
                                        <p:tav tm="98880">
                                          <p:val>
                                            <p:fltVal val="0.0003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1"/>
                                          </p:val>
                                        </p:tav>
                                        <p:tav tm="3370">
                                          <p:val>
                                            <p:fltVal val="1.0004"/>
                                          </p:val>
                                        </p:tav>
                                        <p:tav tm="4490">
                                          <p:val>
                                            <p:fltVal val="1.0011"/>
                                          </p:val>
                                        </p:tav>
                                        <p:tav tm="5620">
                                          <p:val>
                                            <p:fltVal val="1.0022"/>
                                          </p:val>
                                        </p:tav>
                                        <p:tav tm="6740">
                                          <p:val>
                                            <p:fltVal val="1.0038"/>
                                          </p:val>
                                        </p:tav>
                                        <p:tav tm="7870">
                                          <p:val>
                                            <p:fltVal val="1.0061"/>
                                          </p:val>
                                        </p:tav>
                                        <p:tav tm="8990">
                                          <p:val>
                                            <p:fltVal val="1.0091"/>
                                          </p:val>
                                        </p:tav>
                                        <p:tav tm="10110">
                                          <p:val>
                                            <p:fltVal val="1.013"/>
                                          </p:val>
                                        </p:tav>
                                        <p:tav tm="11240">
                                          <p:val>
                                            <p:fltVal val="1.0168"/>
                                          </p:val>
                                        </p:tav>
                                        <p:tav tm="12360">
                                          <p:val>
                                            <p:fltVal val="1.0198"/>
                                          </p:val>
                                        </p:tav>
                                        <p:tav tm="13480">
                                          <p:val>
                                            <p:fltVal val="1.0221"/>
                                          </p:val>
                                        </p:tav>
                                        <p:tav tm="14610">
                                          <p:val>
                                            <p:fltVal val="1.0237"/>
                                          </p:val>
                                        </p:tav>
                                        <p:tav tm="15730">
                                          <p:val>
                                            <p:fltVal val="1.0247"/>
                                          </p:val>
                                        </p:tav>
                                        <p:tav tm="16850">
                                          <p:val>
                                            <p:fltVal val="1.0254"/>
                                          </p:val>
                                        </p:tav>
                                        <p:tav tm="17980">
                                          <p:val>
                                            <p:fltVal val="1.0257"/>
                                          </p:val>
                                        </p:tav>
                                        <p:tav tm="19100">
                                          <p:val>
                                            <p:fltVal val="1.0258"/>
                                          </p:val>
                                        </p:tav>
                                        <p:tav tm="20220">
                                          <p:val>
                                            <p:fltVal val="1.0259"/>
                                          </p:val>
                                        </p:tav>
                                        <p:tav tm="21350">
                                          <p:val>
                                            <p:fltVal val="1.0257"/>
                                          </p:val>
                                        </p:tav>
                                        <p:tav tm="22470">
                                          <p:val>
                                            <p:fltVal val="1.0247"/>
                                          </p:val>
                                        </p:tav>
                                        <p:tav tm="23600">
                                          <p:val>
                                            <p:fltVal val="1.0219"/>
                                          </p:val>
                                        </p:tav>
                                        <p:tav tm="24720">
                                          <p:val>
                                            <p:fltVal val="1.0165"/>
                                          </p:val>
                                        </p:tav>
                                        <p:tav tm="25840">
                                          <p:val>
                                            <p:fltVal val="1.0088"/>
                                          </p:val>
                                        </p:tav>
                                        <p:tav tm="26970">
                                          <p:val>
                                            <p:fltVal val="1.0036"/>
                                          </p:val>
                                        </p:tav>
                                        <p:tav tm="28090">
                                          <p:val>
                                            <p:fltVal val="1.001"/>
                                          </p:val>
                                        </p:tav>
                                        <p:tav tm="29210">
                                          <p:val>
                                            <p:fltVal val="1.0001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3"/>
                                          </p:val>
                                        </p:tav>
                                        <p:tav tm="69660">
                                          <p:val>
                                            <p:fltVal val="1.0011"/>
                                          </p:val>
                                        </p:tav>
                                        <p:tav tm="70790">
                                          <p:val>
                                            <p:fltVal val="1.0028"/>
                                          </p:val>
                                        </p:tav>
                                        <p:tav tm="71910">
                                          <p:val>
                                            <p:fltVal val="1.0058"/>
                                          </p:val>
                                        </p:tav>
                                        <p:tav tm="73030">
                                          <p:val>
                                            <p:fltVal val="1.0102"/>
                                          </p:val>
                                        </p:tav>
                                        <p:tav tm="74160">
                                          <p:val>
                                            <p:fltVal val="1.0159"/>
                                          </p:val>
                                        </p:tav>
                                        <p:tav tm="75280">
                                          <p:val>
                                            <p:fltVal val="1.0202"/>
                                          </p:val>
                                        </p:tav>
                                        <p:tav tm="76400">
                                          <p:val>
                                            <p:fltVal val="1.0231"/>
                                          </p:val>
                                        </p:tav>
                                        <p:tav tm="77530">
                                          <p:val>
                                            <p:fltVal val="1.0247"/>
                                          </p:val>
                                        </p:tav>
                                        <p:tav tm="78650">
                                          <p:val>
                                            <p:fltVal val="1.0256"/>
                                          </p:val>
                                        </p:tav>
                                        <p:tav tm="79780">
                                          <p:val>
                                            <p:fltVal val="1.0258"/>
                                          </p:val>
                                        </p:tav>
                                        <p:tav tm="80900">
                                          <p:val>
                                            <p:fltVal val="1.0258"/>
                                          </p:val>
                                        </p:tav>
                                        <p:tav tm="82020">
                                          <p:val>
                                            <p:fltVal val="1.0256"/>
                                          </p:val>
                                        </p:tav>
                                        <p:tav tm="83150">
                                          <p:val>
                                            <p:fltVal val="1.0243"/>
                                          </p:val>
                                        </p:tav>
                                        <p:tav tm="84270">
                                          <p:val>
                                            <p:fltVal val="1.021"/>
                                          </p:val>
                                        </p:tav>
                                        <p:tav tm="85390">
                                          <p:val>
                                            <p:fltVal val="1.015"/>
                                          </p:val>
                                        </p:tav>
                                        <p:tav tm="86520">
                                          <p:val>
                                            <p:fltVal val="1.0075"/>
                                          </p:val>
                                        </p:tav>
                                        <p:tav tm="87640">
                                          <p:val>
                                            <p:fltVal val="1.0029"/>
                                          </p:val>
                                        </p:tav>
                                        <p:tav tm="88760">
                                          <p:val>
                                            <p:fltVal val="1.0007"/>
                                          </p:val>
                                        </p:tav>
                                        <p:tav tm="89890">
                                          <p:val>
                                            <p:fltVal val="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7"/>
                                          </p:val>
                                        </p:tav>
                                        <p:tav tm="3370">
                                          <p:val>
                                            <p:fltVal val="0.999"/>
                                          </p:val>
                                        </p:tav>
                                        <p:tav tm="4490">
                                          <p:val>
                                            <p:fltVal val="0.9977"/>
                                          </p:val>
                                        </p:tav>
                                        <p:tav tm="5620">
                                          <p:val>
                                            <p:fltVal val="0.9956"/>
                                          </p:val>
                                        </p:tav>
                                        <p:tav tm="6740">
                                          <p:val>
                                            <p:fltVal val="0.9925"/>
                                          </p:val>
                                        </p:tav>
                                        <p:tav tm="7870">
                                          <p:val>
                                            <p:fltVal val="0.9881"/>
                                          </p:val>
                                        </p:tav>
                                        <p:tav tm="8990">
                                          <p:val>
                                            <p:fltVal val="0.9823"/>
                                          </p:val>
                                        </p:tav>
                                        <p:tav tm="10110">
                                          <p:val>
                                            <p:fltVal val="0.9748"/>
                                          </p:val>
                                        </p:tav>
                                        <p:tav tm="11240">
                                          <p:val>
                                            <p:fltVal val="0.9674"/>
                                          </p:val>
                                        </p:tav>
                                        <p:tav tm="12360">
                                          <p:val>
                                            <p:fltVal val="0.9616"/>
                                          </p:val>
                                        </p:tav>
                                        <p:tav tm="13480">
                                          <p:val>
                                            <p:fltVal val="0.9573"/>
                                          </p:val>
                                        </p:tav>
                                        <p:tav tm="14610">
                                          <p:val>
                                            <p:fltVal val="0.9542"/>
                                          </p:val>
                                        </p:tav>
                                        <p:tav tm="15730">
                                          <p:val>
                                            <p:fltVal val="0.9521"/>
                                          </p:val>
                                        </p:tav>
                                        <p:tav tm="16850">
                                          <p:val>
                                            <p:fltVal val="0.9508"/>
                                          </p:val>
                                        </p:tav>
                                        <p:tav tm="17980">
                                          <p:val>
                                            <p:fltVal val="0.9502"/>
                                          </p:val>
                                        </p:tav>
                                        <p:tav tm="19100">
                                          <p:val>
                                            <p:fltVal val="0.95"/>
                                          </p:val>
                                        </p:tav>
                                        <p:tav tm="20220">
                                          <p:val>
                                            <p:fltVal val="0.9499"/>
                                          </p:val>
                                        </p:tav>
                                        <p:tav tm="21350">
                                          <p:val>
                                            <p:fltVal val="0.9503"/>
                                          </p:val>
                                        </p:tav>
                                        <p:tav tm="22470">
                                          <p:val>
                                            <p:fltVal val="0.9523"/>
                                          </p:val>
                                        </p:tav>
                                        <p:tav tm="23600">
                                          <p:val>
                                            <p:fltVal val="0.9576"/>
                                          </p:val>
                                        </p:tav>
                                        <p:tav tm="24720">
                                          <p:val>
                                            <p:fltVal val="0.9681"/>
                                          </p:val>
                                        </p:tav>
                                        <p:tav tm="25840">
                                          <p:val>
                                            <p:fltVal val="0.9829"/>
                                          </p:val>
                                        </p:tav>
                                        <p:tav tm="26970">
                                          <p:val>
                                            <p:fltVal val="0.9929"/>
                                          </p:val>
                                        </p:tav>
                                        <p:tav tm="28090">
                                          <p:val>
                                            <p:fltVal val="0.9979"/>
                                          </p:val>
                                        </p:tav>
                                        <p:tav tm="29210">
                                          <p:val>
                                            <p:fltVal val="0.9997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9"/>
                                          </p:val>
                                        </p:tav>
                                        <p:tav tm="68540">
                                          <p:val>
                                            <p:fltVal val="0.9993"/>
                                          </p:val>
                                        </p:tav>
                                        <p:tav tm="69660">
                                          <p:val>
                                            <p:fltVal val="0.9977"/>
                                          </p:val>
                                        </p:tav>
                                        <p:tav tm="70790">
                                          <p:val>
                                            <p:fltVal val="0.9944"/>
                                          </p:val>
                                        </p:tav>
                                        <p:tav tm="71910">
                                          <p:val>
                                            <p:fltVal val="0.9887"/>
                                          </p:val>
                                        </p:tav>
                                        <p:tav tm="73030">
                                          <p:val>
                                            <p:fltVal val="0.9802"/>
                                          </p:val>
                                        </p:tav>
                                        <p:tav tm="74160">
                                          <p:val>
                                            <p:fltVal val="0.9692"/>
                                          </p:val>
                                        </p:tav>
                                        <p:tav tm="75280">
                                          <p:val>
                                            <p:fltVal val="0.9608"/>
                                          </p:val>
                                        </p:tav>
                                        <p:tav tm="76400">
                                          <p:val>
                                            <p:fltVal val="0.9553"/>
                                          </p:val>
                                        </p:tav>
                                        <p:tav tm="77530">
                                          <p:val>
                                            <p:fltVal val="0.9521"/>
                                          </p:val>
                                        </p:tav>
                                        <p:tav tm="78650">
                                          <p:val>
                                            <p:fltVal val="0.9505"/>
                                          </p:val>
                                        </p:tav>
                                        <p:tav tm="79780">
                                          <p:val>
                                            <p:fltVal val="0.95"/>
                                          </p:val>
                                        </p:tav>
                                        <p:tav tm="80900">
                                          <p:val>
                                            <p:fltVal val="0.95"/>
                                          </p:val>
                                        </p:tav>
                                        <p:tav tm="82020">
                                          <p:val>
                                            <p:fltVal val="0.9505"/>
                                          </p:val>
                                        </p:tav>
                                        <p:tav tm="83150">
                                          <p:val>
                                            <p:fltVal val="0.953"/>
                                          </p:val>
                                        </p:tav>
                                        <p:tav tm="84270">
                                          <p:val>
                                            <p:fltVal val="0.9593"/>
                                          </p:val>
                                        </p:tav>
                                        <p:tav tm="85390">
                                          <p:val>
                                            <p:fltVal val="0.971"/>
                                          </p:val>
                                        </p:tav>
                                        <p:tav tm="86520">
                                          <p:val>
                                            <p:fltVal val="0.9854"/>
                                          </p:val>
                                        </p:tav>
                                        <p:tav tm="87640">
                                          <p:val>
                                            <p:fltVal val="0.9942"/>
                                          </p:val>
                                        </p:tav>
                                        <p:tav tm="88760">
                                          <p:val>
                                            <p:fltVal val="0.9985"/>
                                          </p:val>
                                        </p:tav>
                                        <p:tav tm="89890">
                                          <p:val>
                                            <p:fltVal val="0.9998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1"/>
                                          </p:val>
                                        </p:tav>
                                        <p:tav tm="3370">
                                          <p:val>
                                            <p:fltVal val="1.0004"/>
                                          </p:val>
                                        </p:tav>
                                        <p:tav tm="4490">
                                          <p:val>
                                            <p:fltVal val="1.0011"/>
                                          </p:val>
                                        </p:tav>
                                        <p:tav tm="5620">
                                          <p:val>
                                            <p:fltVal val="1.0022"/>
                                          </p:val>
                                        </p:tav>
                                        <p:tav tm="6740">
                                          <p:val>
                                            <p:fltVal val="1.0038"/>
                                          </p:val>
                                        </p:tav>
                                        <p:tav tm="7870">
                                          <p:val>
                                            <p:fltVal val="1.0061"/>
                                          </p:val>
                                        </p:tav>
                                        <p:tav tm="8990">
                                          <p:val>
                                            <p:fltVal val="1.0091"/>
                                          </p:val>
                                        </p:tav>
                                        <p:tav tm="10110">
                                          <p:val>
                                            <p:fltVal val="1.013"/>
                                          </p:val>
                                        </p:tav>
                                        <p:tav tm="11240">
                                          <p:val>
                                            <p:fltVal val="1.0168"/>
                                          </p:val>
                                        </p:tav>
                                        <p:tav tm="12360">
                                          <p:val>
                                            <p:fltVal val="1.0198"/>
                                          </p:val>
                                        </p:tav>
                                        <p:tav tm="13480">
                                          <p:val>
                                            <p:fltVal val="1.0221"/>
                                          </p:val>
                                        </p:tav>
                                        <p:tav tm="14610">
                                          <p:val>
                                            <p:fltVal val="1.0237"/>
                                          </p:val>
                                        </p:tav>
                                        <p:tav tm="15730">
                                          <p:val>
                                            <p:fltVal val="1.0247"/>
                                          </p:val>
                                        </p:tav>
                                        <p:tav tm="16850">
                                          <p:val>
                                            <p:fltVal val="1.0254"/>
                                          </p:val>
                                        </p:tav>
                                        <p:tav tm="17980">
                                          <p:val>
                                            <p:fltVal val="1.0257"/>
                                          </p:val>
                                        </p:tav>
                                        <p:tav tm="19100">
                                          <p:val>
                                            <p:fltVal val="1.0258"/>
                                          </p:val>
                                        </p:tav>
                                        <p:tav tm="20220">
                                          <p:val>
                                            <p:fltVal val="1.0259"/>
                                          </p:val>
                                        </p:tav>
                                        <p:tav tm="21350">
                                          <p:val>
                                            <p:fltVal val="1.0257"/>
                                          </p:val>
                                        </p:tav>
                                        <p:tav tm="22470">
                                          <p:val>
                                            <p:fltVal val="1.0247"/>
                                          </p:val>
                                        </p:tav>
                                        <p:tav tm="23600">
                                          <p:val>
                                            <p:fltVal val="1.0219"/>
                                          </p:val>
                                        </p:tav>
                                        <p:tav tm="24720">
                                          <p:val>
                                            <p:fltVal val="1.0165"/>
                                          </p:val>
                                        </p:tav>
                                        <p:tav tm="25840">
                                          <p:val>
                                            <p:fltVal val="1.0088"/>
                                          </p:val>
                                        </p:tav>
                                        <p:tav tm="26970">
                                          <p:val>
                                            <p:fltVal val="1.0036"/>
                                          </p:val>
                                        </p:tav>
                                        <p:tav tm="28090">
                                          <p:val>
                                            <p:fltVal val="1.001"/>
                                          </p:val>
                                        </p:tav>
                                        <p:tav tm="29210">
                                          <p:val>
                                            <p:fltVal val="1.0001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3"/>
                                          </p:val>
                                        </p:tav>
                                        <p:tav tm="69660">
                                          <p:val>
                                            <p:fltVal val="1.0011"/>
                                          </p:val>
                                        </p:tav>
                                        <p:tav tm="70790">
                                          <p:val>
                                            <p:fltVal val="1.0028"/>
                                          </p:val>
                                        </p:tav>
                                        <p:tav tm="71910">
                                          <p:val>
                                            <p:fltVal val="1.0058"/>
                                          </p:val>
                                        </p:tav>
                                        <p:tav tm="73030">
                                          <p:val>
                                            <p:fltVal val="1.0102"/>
                                          </p:val>
                                        </p:tav>
                                        <p:tav tm="74160">
                                          <p:val>
                                            <p:fltVal val="1.0159"/>
                                          </p:val>
                                        </p:tav>
                                        <p:tav tm="75280">
                                          <p:val>
                                            <p:fltVal val="1.0202"/>
                                          </p:val>
                                        </p:tav>
                                        <p:tav tm="76400">
                                          <p:val>
                                            <p:fltVal val="1.0231"/>
                                          </p:val>
                                        </p:tav>
                                        <p:tav tm="77530">
                                          <p:val>
                                            <p:fltVal val="1.0247"/>
                                          </p:val>
                                        </p:tav>
                                        <p:tav tm="78650">
                                          <p:val>
                                            <p:fltVal val="1.0256"/>
                                          </p:val>
                                        </p:tav>
                                        <p:tav tm="79780">
                                          <p:val>
                                            <p:fltVal val="1.0258"/>
                                          </p:val>
                                        </p:tav>
                                        <p:tav tm="80900">
                                          <p:val>
                                            <p:fltVal val="1.0258"/>
                                          </p:val>
                                        </p:tav>
                                        <p:tav tm="82020">
                                          <p:val>
                                            <p:fltVal val="1.0256"/>
                                          </p:val>
                                        </p:tav>
                                        <p:tav tm="83150">
                                          <p:val>
                                            <p:fltVal val="1.0243"/>
                                          </p:val>
                                        </p:tav>
                                        <p:tav tm="84270">
                                          <p:val>
                                            <p:fltVal val="1.021"/>
                                          </p:val>
                                        </p:tav>
                                        <p:tav tm="85390">
                                          <p:val>
                                            <p:fltVal val="1.015"/>
                                          </p:val>
                                        </p:tav>
                                        <p:tav tm="86520">
                                          <p:val>
                                            <p:fltVal val="1.0075"/>
                                          </p:val>
                                        </p:tav>
                                        <p:tav tm="87640">
                                          <p:val>
                                            <p:fltVal val="1.0029"/>
                                          </p:val>
                                        </p:tav>
                                        <p:tav tm="88760">
                                          <p:val>
                                            <p:fltVal val="1.0007"/>
                                          </p:val>
                                        </p:tav>
                                        <p:tav tm="89890">
                                          <p:val>
                                            <p:fltVal val="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2843349" y="845897"/>
            <a:ext cx="723824" cy="72382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3E04F5F-DCCD-47FC-AA47-379EDACA5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122CA73-A0B0-451E-91A3-F8E1793F8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88" y="426899"/>
            <a:ext cx="4131700" cy="5508933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FBCDBB24-09E0-43C9-98C4-17A76D9A387D}"/>
              </a:ext>
            </a:extLst>
          </p:cNvPr>
          <p:cNvSpPr/>
          <p:nvPr/>
        </p:nvSpPr>
        <p:spPr>
          <a:xfrm>
            <a:off x="1930654" y="2913851"/>
            <a:ext cx="1825390" cy="182539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2DA0EE0-95F0-46A7-9B19-047D3C5E4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49" y="414260"/>
            <a:ext cx="4141178" cy="5521571"/>
          </a:xfrm>
          <a:prstGeom prst="rect">
            <a:avLst/>
          </a:prstGeom>
        </p:spPr>
      </p:pic>
      <p:sp>
        <p:nvSpPr>
          <p:cNvPr id="13" name="Ovale 12">
            <a:extLst>
              <a:ext uri="{FF2B5EF4-FFF2-40B4-BE49-F238E27FC236}">
                <a16:creationId xmlns:a16="http://schemas.microsoft.com/office/drawing/2014/main" id="{B42674AA-07D4-4637-968F-4449D4BC6431}"/>
              </a:ext>
            </a:extLst>
          </p:cNvPr>
          <p:cNvSpPr/>
          <p:nvPr/>
        </p:nvSpPr>
        <p:spPr>
          <a:xfrm>
            <a:off x="3046517" y="1095472"/>
            <a:ext cx="1243578" cy="12435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07617AD-48C8-4415-974B-F76727A57342}"/>
              </a:ext>
            </a:extLst>
          </p:cNvPr>
          <p:cNvSpPr txBox="1">
            <a:spLocks/>
          </p:cNvSpPr>
          <p:nvPr/>
        </p:nvSpPr>
        <p:spPr>
          <a:xfrm>
            <a:off x="5273334" y="1216242"/>
            <a:ext cx="6397101" cy="35348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Jumper Wires</a:t>
            </a:r>
          </a:p>
          <a:p>
            <a:pPr lvl="1"/>
            <a:r>
              <a:rPr lang="it-IT"/>
              <a:t>Everything is connected using</a:t>
            </a:r>
            <a:br>
              <a:rPr lang="it-IT"/>
            </a:br>
            <a:r>
              <a:rPr lang="it-IT"/>
              <a:t>jumper wires:</a:t>
            </a:r>
          </a:p>
          <a:p>
            <a:pPr lvl="2"/>
            <a:r>
              <a:rPr lang="it-IT"/>
              <a:t>MtF</a:t>
            </a:r>
          </a:p>
          <a:p>
            <a:pPr lvl="2"/>
            <a:r>
              <a:rPr lang="it-IT"/>
              <a:t>MtM</a:t>
            </a:r>
          </a:p>
          <a:p>
            <a:pPr lvl="2"/>
            <a:r>
              <a:rPr lang="it-IT"/>
              <a:t>FtF</a:t>
            </a:r>
          </a:p>
          <a:p>
            <a:pPr lvl="2"/>
            <a:endParaRPr lang="it-IT"/>
          </a:p>
          <a:p>
            <a:pPr marL="274320" lvl="1" indent="0">
              <a:buNone/>
            </a:pPr>
            <a:endParaRPr lang="it-IT"/>
          </a:p>
          <a:p>
            <a:pPr lvl="1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5C6468-8E54-46D0-879E-4124F9303A2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75049" y="1059322"/>
            <a:ext cx="5010264" cy="5010264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D128EB8D-C4C8-4FB7-A073-740ED80D3ED9}"/>
              </a:ext>
            </a:extLst>
          </p:cNvPr>
          <p:cNvCxnSpPr>
            <a:cxnSpLocks/>
          </p:cNvCxnSpPr>
          <p:nvPr/>
        </p:nvCxnSpPr>
        <p:spPr>
          <a:xfrm flipV="1">
            <a:off x="6347921" y="3731822"/>
            <a:ext cx="797803" cy="4233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5B277E2E-D29F-46D7-A23D-5BA6E1D748BB}"/>
              </a:ext>
            </a:extLst>
          </p:cNvPr>
          <p:cNvCxnSpPr>
            <a:cxnSpLocks/>
          </p:cNvCxnSpPr>
          <p:nvPr/>
        </p:nvCxnSpPr>
        <p:spPr>
          <a:xfrm flipV="1">
            <a:off x="6862734" y="4527581"/>
            <a:ext cx="797803" cy="4233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3B290D64-1FE7-4E86-895F-E0483F0DD558}"/>
              </a:ext>
            </a:extLst>
          </p:cNvPr>
          <p:cNvCxnSpPr>
            <a:cxnSpLocks/>
          </p:cNvCxnSpPr>
          <p:nvPr/>
        </p:nvCxnSpPr>
        <p:spPr>
          <a:xfrm flipV="1">
            <a:off x="7441615" y="5512511"/>
            <a:ext cx="797803" cy="4233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29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CF7E017-E57A-4599-9B4F-7AF2E52AF8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91" t="5635" r="4084" b="23059"/>
          <a:stretch/>
        </p:blipFill>
        <p:spPr>
          <a:xfrm>
            <a:off x="639190" y="1006272"/>
            <a:ext cx="4394447" cy="4845456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A02D25C-E871-4582-A02A-BDB94014EE19}"/>
              </a:ext>
            </a:extLst>
          </p:cNvPr>
          <p:cNvSpPr txBox="1">
            <a:spLocks/>
          </p:cNvSpPr>
          <p:nvPr/>
        </p:nvSpPr>
        <p:spPr>
          <a:xfrm>
            <a:off x="5273334" y="1216241"/>
            <a:ext cx="6397101" cy="196196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Piezo Active Buzzer Module</a:t>
            </a:r>
          </a:p>
          <a:p>
            <a:pPr lvl="1"/>
            <a:r>
              <a:rPr lang="it-IT"/>
              <a:t>Rated for 3.3V-5V (transistor onboard for power mode switching)</a:t>
            </a:r>
          </a:p>
          <a:p>
            <a:pPr lvl="1"/>
            <a:r>
              <a:rPr lang="it-IT"/>
              <a:t>Different from </a:t>
            </a:r>
          </a:p>
          <a:p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FD6963A4-70F1-4506-A8FD-BB8BB6C43ACE}"/>
              </a:ext>
            </a:extLst>
          </p:cNvPr>
          <p:cNvSpPr/>
          <p:nvPr/>
        </p:nvSpPr>
        <p:spPr>
          <a:xfrm>
            <a:off x="2364419" y="3607892"/>
            <a:ext cx="855959" cy="85595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DA37C8F-7990-4BB7-AF84-B7FD31ECBC7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7345" y="3178206"/>
            <a:ext cx="2740236" cy="274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9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D13E2DDA-17B6-4804-A282-D75F601A2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203" y="468085"/>
            <a:ext cx="4751614" cy="476024"/>
          </a:xfrm>
        </p:spPr>
        <p:txBody>
          <a:bodyPr>
            <a:normAutofit fontScale="90000"/>
          </a:bodyPr>
          <a:lstStyle/>
          <a:p>
            <a:r>
              <a:rPr lang="it-IT" dirty="0" err="1"/>
              <a:t>Schematics</a:t>
            </a:r>
            <a:endParaRPr lang="en-US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4798946-D8D5-4330-AF3D-0F1999C7768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98558" y="223158"/>
            <a:ext cx="5076008" cy="585651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2F21043-4C4B-4F1B-BBA1-F6C31F880D8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7408" y="1138254"/>
            <a:ext cx="5795204" cy="484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CBCF50-AC99-4F27-8E51-4BB62005E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Putting everything together: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2D24D6E5-8E43-416E-AC81-8B7C86AB27EF}"/>
              </a:ext>
            </a:extLst>
          </p:cNvPr>
          <p:cNvSpPr txBox="1">
            <a:spLocks/>
          </p:cNvSpPr>
          <p:nvPr/>
        </p:nvSpPr>
        <p:spPr>
          <a:xfrm>
            <a:off x="3187823" y="1296139"/>
            <a:ext cx="6053831" cy="11609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E938C1E-109A-42D2-94CE-70B358541E3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7468" y="1580224"/>
            <a:ext cx="4415972" cy="4415972"/>
          </a:xfrm>
          <a:prstGeom prst="rect">
            <a:avLst/>
          </a:prstGeo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41FCAD49-4F87-4A6F-A287-23B6DFB09495}"/>
              </a:ext>
            </a:extLst>
          </p:cNvPr>
          <p:cNvSpPr txBox="1">
            <a:spLocks/>
          </p:cNvSpPr>
          <p:nvPr/>
        </p:nvSpPr>
        <p:spPr>
          <a:xfrm>
            <a:off x="4314597" y="1700431"/>
            <a:ext cx="6053831" cy="11609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(odissey)</a:t>
            </a:r>
          </a:p>
        </p:txBody>
      </p:sp>
    </p:spTree>
    <p:extLst>
      <p:ext uri="{BB962C8B-B14F-4D97-AF65-F5344CB8AC3E}">
        <p14:creationId xmlns:p14="http://schemas.microsoft.com/office/powerpoint/2010/main" val="120349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208626" y="105792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3309B84-BB7B-49E5-84C5-EC1690B9409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62457" y="670598"/>
            <a:ext cx="5318535" cy="5318535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E807CBFF-0959-41AB-B032-8A6EA94AD8BE}"/>
              </a:ext>
            </a:extLst>
          </p:cNvPr>
          <p:cNvSpPr txBox="1">
            <a:spLocks/>
          </p:cNvSpPr>
          <p:nvPr/>
        </p:nvSpPr>
        <p:spPr>
          <a:xfrm>
            <a:off x="390617" y="670599"/>
            <a:ext cx="6397101" cy="708226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/>
              <a:t>The </a:t>
            </a:r>
            <a:r>
              <a:rPr lang="it-IT" b="1"/>
              <a:t>ESP-13</a:t>
            </a:r>
            <a:r>
              <a:rPr lang="it-IT"/>
              <a:t> is an Arduino Uno shield whith an embedded </a:t>
            </a:r>
            <a:r>
              <a:rPr lang="it-IT" b="1"/>
              <a:t>ESP-WROOM02</a:t>
            </a:r>
            <a:r>
              <a:rPr lang="it-IT"/>
              <a:t> module.</a:t>
            </a: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72E49442-3B45-46EE-89F6-13281B55DF02}"/>
              </a:ext>
            </a:extLst>
          </p:cNvPr>
          <p:cNvSpPr/>
          <p:nvPr/>
        </p:nvSpPr>
        <p:spPr>
          <a:xfrm>
            <a:off x="6858740" y="3087987"/>
            <a:ext cx="1754820" cy="175482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43E1B76-CA21-4FA6-AD3B-17B9A2660F1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346630"/>
            <a:ext cx="2016964" cy="2016964"/>
          </a:xfrm>
          <a:prstGeom prst="rect">
            <a:avLst/>
          </a:prstGeom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2005199" y="1295786"/>
            <a:ext cx="4633150" cy="2287062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/>
              <a:t>The </a:t>
            </a:r>
            <a:r>
              <a:rPr lang="it-IT" b="1"/>
              <a:t>ESP-WROOM02</a:t>
            </a:r>
            <a:r>
              <a:rPr lang="it-IT"/>
              <a:t> by </a:t>
            </a:r>
            <a:r>
              <a:rPr lang="it-IT" b="1"/>
              <a:t>Espressif</a:t>
            </a:r>
            <a:r>
              <a:rPr lang="it-IT"/>
              <a:t> is an integrated WiFi 802.11 b/g/n module designed for providing wireless connection to embedded systems, it’s powered by an </a:t>
            </a:r>
            <a:r>
              <a:rPr lang="it-IT" b="1"/>
              <a:t>ESP8266EX</a:t>
            </a:r>
            <a:r>
              <a:rPr lang="it-IT"/>
              <a:t> chip, a 32 bit low-power microcontroller, with 2MB of onboard memory and can be programmed with the Arduino IDE.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A2F04DC6-D7F8-45DC-8DCD-CE16603ED915}"/>
              </a:ext>
            </a:extLst>
          </p:cNvPr>
          <p:cNvSpPr txBox="1">
            <a:spLocks/>
          </p:cNvSpPr>
          <p:nvPr/>
        </p:nvSpPr>
        <p:spPr>
          <a:xfrm>
            <a:off x="208626" y="3654106"/>
            <a:ext cx="6174419" cy="190810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b="1"/>
              <a:t>ESP-13</a:t>
            </a:r>
            <a:r>
              <a:rPr lang="it-IT"/>
              <a:t> by </a:t>
            </a:r>
            <a:r>
              <a:rPr lang="it-IT" b="1"/>
              <a:t>Jaycar</a:t>
            </a:r>
            <a:r>
              <a:rPr lang="it-IT"/>
              <a:t> offers a breakout for all the pins of the ESP-WROOM02, an onboard voltage divider for powering the ESP-WROOM02 itself (Arduino offers a 5V line but ESP8266 uses 3.3V signals both for powering and GPIO communication) and a level shifter for the logic signals coming from and to the Arduino.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3E66FE1F-1240-4E0C-8226-A84DF50EADC1}"/>
              </a:ext>
            </a:extLst>
          </p:cNvPr>
          <p:cNvSpPr txBox="1">
            <a:spLocks/>
          </p:cNvSpPr>
          <p:nvPr/>
        </p:nvSpPr>
        <p:spPr>
          <a:xfrm>
            <a:off x="3698696" y="5591702"/>
            <a:ext cx="3385685" cy="46868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 at least it should…</a:t>
            </a:r>
          </a:p>
        </p:txBody>
      </p:sp>
    </p:spTree>
    <p:extLst>
      <p:ext uri="{BB962C8B-B14F-4D97-AF65-F5344CB8AC3E}">
        <p14:creationId xmlns:p14="http://schemas.microsoft.com/office/powerpoint/2010/main" val="245088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3309B84-BB7B-49E5-84C5-EC1690B9409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2801213">
            <a:off x="4145052" y="-549211"/>
            <a:ext cx="8623349" cy="8623349"/>
          </a:xfrm>
          <a:prstGeom prst="rect">
            <a:avLst/>
          </a:prstGeom>
        </p:spPr>
      </p:pic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208626" y="105792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72E49442-3B45-46EE-89F6-13281B55DF02}"/>
              </a:ext>
            </a:extLst>
          </p:cNvPr>
          <p:cNvSpPr/>
          <p:nvPr/>
        </p:nvSpPr>
        <p:spPr>
          <a:xfrm>
            <a:off x="10810664" y="1086408"/>
            <a:ext cx="651256" cy="6512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9"/>
            <a:ext cx="5055016" cy="1472062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/>
              <a:t>The </a:t>
            </a:r>
            <a:r>
              <a:rPr lang="it-IT" b="1" dirty="0"/>
              <a:t>RX</a:t>
            </a:r>
            <a:r>
              <a:rPr lang="it-IT" dirty="0"/>
              <a:t> and </a:t>
            </a:r>
            <a:r>
              <a:rPr lang="it-IT" b="1" dirty="0"/>
              <a:t>TX</a:t>
            </a:r>
            <a:r>
              <a:rPr lang="it-IT" dirty="0"/>
              <a:t> </a:t>
            </a:r>
            <a:r>
              <a:rPr lang="it-IT" dirty="0" err="1"/>
              <a:t>pins</a:t>
            </a:r>
            <a:r>
              <a:rPr lang="it-IT" dirty="0"/>
              <a:t> on the shield, </a:t>
            </a:r>
            <a:r>
              <a:rPr lang="it-IT" dirty="0" err="1"/>
              <a:t>corresponding</a:t>
            </a:r>
            <a:r>
              <a:rPr lang="it-IT" dirty="0"/>
              <a:t> to the </a:t>
            </a:r>
            <a:r>
              <a:rPr lang="it-IT" dirty="0" err="1"/>
              <a:t>pins</a:t>
            </a:r>
            <a:r>
              <a:rPr lang="it-IT" dirty="0"/>
              <a:t> </a:t>
            </a:r>
            <a:r>
              <a:rPr lang="it-IT" b="1" dirty="0"/>
              <a:t>0 (RX) </a:t>
            </a:r>
            <a:r>
              <a:rPr lang="it-IT" dirty="0"/>
              <a:t>and </a:t>
            </a:r>
            <a:r>
              <a:rPr lang="it-IT" b="1" dirty="0"/>
              <a:t>1 (TX) </a:t>
            </a:r>
            <a:r>
              <a:rPr lang="it-IT" dirty="0"/>
              <a:t>in the Arduino layout </a:t>
            </a:r>
            <a:r>
              <a:rPr lang="it-IT" dirty="0" err="1"/>
              <a:t>were</a:t>
            </a:r>
            <a:r>
              <a:rPr lang="it-IT" dirty="0"/>
              <a:t> actually </a:t>
            </a:r>
            <a:r>
              <a:rPr lang="it-IT" b="1" dirty="0" err="1"/>
              <a:t>switched</a:t>
            </a:r>
            <a:r>
              <a:rPr lang="it-IT" dirty="0"/>
              <a:t>, rendering </a:t>
            </a:r>
            <a:r>
              <a:rPr lang="it-IT" dirty="0" err="1"/>
              <a:t>impossible</a:t>
            </a:r>
            <a:r>
              <a:rPr lang="it-IT" dirty="0"/>
              <a:t> to use the shield in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intended</a:t>
            </a:r>
            <a:r>
              <a:rPr lang="it-IT" dirty="0"/>
              <a:t> </a:t>
            </a:r>
            <a:r>
              <a:rPr lang="it-IT" dirty="0" err="1"/>
              <a:t>configuration</a:t>
            </a:r>
            <a:r>
              <a:rPr lang="it-IT" dirty="0"/>
              <a:t>.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773DE601-3EC1-4E02-ADF1-9E1A7F394D76}"/>
              </a:ext>
            </a:extLst>
          </p:cNvPr>
          <p:cNvCxnSpPr>
            <a:cxnSpLocks/>
          </p:cNvCxnSpPr>
          <p:nvPr/>
        </p:nvCxnSpPr>
        <p:spPr>
          <a:xfrm>
            <a:off x="6012771" y="2395265"/>
            <a:ext cx="166457" cy="6297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1EC9746D-9181-4075-9D69-5079C9493064}"/>
              </a:ext>
            </a:extLst>
          </p:cNvPr>
          <p:cNvCxnSpPr>
            <a:cxnSpLocks/>
          </p:cNvCxnSpPr>
          <p:nvPr/>
        </p:nvCxnSpPr>
        <p:spPr>
          <a:xfrm>
            <a:off x="6262457" y="2395265"/>
            <a:ext cx="166457" cy="6297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magine 17">
            <a:extLst>
              <a:ext uri="{FF2B5EF4-FFF2-40B4-BE49-F238E27FC236}">
                <a16:creationId xmlns:a16="http://schemas.microsoft.com/office/drawing/2014/main" id="{DAED7978-BBAF-4E46-9860-437D85B1A73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105944" y="2768447"/>
            <a:ext cx="1887549" cy="949137"/>
          </a:xfrm>
          <a:prstGeom prst="rect">
            <a:avLst/>
          </a:prstGeom>
        </p:spPr>
      </p:pic>
      <p:pic>
        <p:nvPicPr>
          <p:cNvPr id="1026" name="Picture 2" descr="Image result for esp wroom 02">
            <a:extLst>
              <a:ext uri="{FF2B5EF4-FFF2-40B4-BE49-F238E27FC236}">
                <a16:creationId xmlns:a16="http://schemas.microsoft.com/office/drawing/2014/main" id="{D440BD3C-A047-4DAE-B90A-B94A6792A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88"/>
          <a:stretch/>
        </p:blipFill>
        <p:spPr bwMode="auto">
          <a:xfrm>
            <a:off x="3957390" y="2513656"/>
            <a:ext cx="1490387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32134C40-0F43-49D9-879B-75A019DB9BD8}"/>
              </a:ext>
            </a:extLst>
          </p:cNvPr>
          <p:cNvSpPr txBox="1">
            <a:spLocks/>
          </p:cNvSpPr>
          <p:nvPr/>
        </p:nvSpPr>
        <p:spPr>
          <a:xfrm>
            <a:off x="1722474" y="2845807"/>
            <a:ext cx="755736" cy="916656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RX</a:t>
            </a:r>
          </a:p>
          <a:p>
            <a:pPr marL="0" indent="0" algn="just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TX 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6FD65A03-2C6A-4346-AC0C-6868C2CD46EA}"/>
              </a:ext>
            </a:extLst>
          </p:cNvPr>
          <p:cNvSpPr txBox="1">
            <a:spLocks/>
          </p:cNvSpPr>
          <p:nvPr/>
        </p:nvSpPr>
        <p:spPr>
          <a:xfrm>
            <a:off x="3424126" y="2845807"/>
            <a:ext cx="755736" cy="916656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RX0</a:t>
            </a:r>
          </a:p>
          <a:p>
            <a:pPr marL="0" indent="0" algn="just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TX0 </a:t>
            </a: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84E91529-19BC-49FC-8222-B7294555EFC9}"/>
              </a:ext>
            </a:extLst>
          </p:cNvPr>
          <p:cNvCxnSpPr>
            <a:cxnSpLocks/>
          </p:cNvCxnSpPr>
          <p:nvPr/>
        </p:nvCxnSpPr>
        <p:spPr>
          <a:xfrm>
            <a:off x="2358167" y="3015233"/>
            <a:ext cx="1001930" cy="4869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3F4C33B4-DA2F-432F-B20F-AF964CB66DD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105944" y="4643009"/>
            <a:ext cx="1887549" cy="949137"/>
          </a:xfrm>
          <a:prstGeom prst="rect">
            <a:avLst/>
          </a:prstGeom>
        </p:spPr>
      </p:pic>
      <p:pic>
        <p:nvPicPr>
          <p:cNvPr id="28" name="Picture 2" descr="Image result for esp wroom 02">
            <a:extLst>
              <a:ext uri="{FF2B5EF4-FFF2-40B4-BE49-F238E27FC236}">
                <a16:creationId xmlns:a16="http://schemas.microsoft.com/office/drawing/2014/main" id="{1DBE9ED1-9EE3-45B2-8D8A-3C34D6E946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88"/>
          <a:stretch/>
        </p:blipFill>
        <p:spPr bwMode="auto">
          <a:xfrm>
            <a:off x="3957390" y="4388218"/>
            <a:ext cx="1490387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Segnaposto contenuto 2">
            <a:extLst>
              <a:ext uri="{FF2B5EF4-FFF2-40B4-BE49-F238E27FC236}">
                <a16:creationId xmlns:a16="http://schemas.microsoft.com/office/drawing/2014/main" id="{0B004B77-4F3A-4E44-971D-97F61ACDE0A8}"/>
              </a:ext>
            </a:extLst>
          </p:cNvPr>
          <p:cNvSpPr txBox="1">
            <a:spLocks/>
          </p:cNvSpPr>
          <p:nvPr/>
        </p:nvSpPr>
        <p:spPr>
          <a:xfrm>
            <a:off x="1722474" y="4720369"/>
            <a:ext cx="755736" cy="916656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RX</a:t>
            </a:r>
          </a:p>
          <a:p>
            <a:pPr marL="0" indent="0" algn="just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TX </a:t>
            </a:r>
          </a:p>
        </p:txBody>
      </p:sp>
      <p:sp>
        <p:nvSpPr>
          <p:cNvPr id="30" name="Segnaposto contenuto 2">
            <a:extLst>
              <a:ext uri="{FF2B5EF4-FFF2-40B4-BE49-F238E27FC236}">
                <a16:creationId xmlns:a16="http://schemas.microsoft.com/office/drawing/2014/main" id="{B44F21DA-D1F0-4289-A5A6-437D0C47F868}"/>
              </a:ext>
            </a:extLst>
          </p:cNvPr>
          <p:cNvSpPr txBox="1">
            <a:spLocks/>
          </p:cNvSpPr>
          <p:nvPr/>
        </p:nvSpPr>
        <p:spPr>
          <a:xfrm>
            <a:off x="3424126" y="4720369"/>
            <a:ext cx="755736" cy="916656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RX0</a:t>
            </a:r>
          </a:p>
          <a:p>
            <a:pPr marL="0" indent="0" algn="just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TX0 </a:t>
            </a:r>
          </a:p>
        </p:txBody>
      </p: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4BD257C1-EC35-43F4-AB0A-E4E2443FD10E}"/>
              </a:ext>
            </a:extLst>
          </p:cNvPr>
          <p:cNvCxnSpPr>
            <a:cxnSpLocks/>
          </p:cNvCxnSpPr>
          <p:nvPr/>
        </p:nvCxnSpPr>
        <p:spPr>
          <a:xfrm>
            <a:off x="2310912" y="4881287"/>
            <a:ext cx="103213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72C3296C-A459-4CED-B7A8-9EB4B0454B5B}"/>
              </a:ext>
            </a:extLst>
          </p:cNvPr>
          <p:cNvCxnSpPr>
            <a:cxnSpLocks/>
          </p:cNvCxnSpPr>
          <p:nvPr/>
        </p:nvCxnSpPr>
        <p:spPr>
          <a:xfrm flipV="1">
            <a:off x="2310537" y="2993821"/>
            <a:ext cx="1030360" cy="5251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506753CD-3583-444C-8D41-7E45B8092D9C}"/>
              </a:ext>
            </a:extLst>
          </p:cNvPr>
          <p:cNvCxnSpPr>
            <a:cxnSpLocks/>
          </p:cNvCxnSpPr>
          <p:nvPr/>
        </p:nvCxnSpPr>
        <p:spPr>
          <a:xfrm>
            <a:off x="2308759" y="5422971"/>
            <a:ext cx="103213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Elemento grafico 38" descr="Segno di spunta">
            <a:extLst>
              <a:ext uri="{FF2B5EF4-FFF2-40B4-BE49-F238E27FC236}">
                <a16:creationId xmlns:a16="http://schemas.microsoft.com/office/drawing/2014/main" id="{FB6F6F27-ECB1-49DF-B91E-94D3BA5EE2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30509" y="3501384"/>
            <a:ext cx="914400" cy="914400"/>
          </a:xfrm>
          <a:prstGeom prst="rect">
            <a:avLst/>
          </a:prstGeom>
        </p:spPr>
      </p:pic>
      <p:pic>
        <p:nvPicPr>
          <p:cNvPr id="41" name="Elemento grafico 40" descr="Chiudi">
            <a:extLst>
              <a:ext uri="{FF2B5EF4-FFF2-40B4-BE49-F238E27FC236}">
                <a16:creationId xmlns:a16="http://schemas.microsoft.com/office/drawing/2014/main" id="{436B085F-66B6-4335-8E74-D1F3451756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8167" y="5373690"/>
            <a:ext cx="807050" cy="80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0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/>
      <p:bldP spid="22" grpId="0"/>
      <p:bldP spid="29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8D9252-7208-4B2F-BB0B-085BB579A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4B53CC-C494-4F68-897F-61989E4B0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945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3309B84-BB7B-49E5-84C5-EC1690B9409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2801213">
            <a:off x="4145052" y="-549211"/>
            <a:ext cx="8623349" cy="8623349"/>
          </a:xfrm>
          <a:prstGeom prst="rect">
            <a:avLst/>
          </a:prstGeom>
        </p:spPr>
      </p:pic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208626" y="105792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8"/>
            <a:ext cx="5055016" cy="52330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solutions</a:t>
            </a:r>
            <a:r>
              <a:rPr lang="it-IT" dirty="0"/>
              <a:t>:</a:t>
            </a:r>
          </a:p>
          <a:p>
            <a:pPr algn="just"/>
            <a:r>
              <a:rPr lang="it-IT" dirty="0"/>
              <a:t>Trash the </a:t>
            </a:r>
            <a:r>
              <a:rPr lang="it-IT" dirty="0" err="1"/>
              <a:t>whole</a:t>
            </a:r>
            <a:r>
              <a:rPr lang="it-IT" dirty="0"/>
              <a:t> thing</a:t>
            </a:r>
          </a:p>
          <a:p>
            <a:pPr lvl="1" algn="just"/>
            <a:r>
              <a:rPr lang="it-IT" dirty="0" err="1"/>
              <a:t>Tempting</a:t>
            </a:r>
            <a:r>
              <a:rPr lang="it-IT" dirty="0"/>
              <a:t> but not </a:t>
            </a:r>
            <a:r>
              <a:rPr lang="it-IT" dirty="0" err="1"/>
              <a:t>very</a:t>
            </a:r>
            <a:r>
              <a:rPr lang="it-IT" dirty="0"/>
              <a:t> cost-</a:t>
            </a:r>
            <a:r>
              <a:rPr lang="it-IT" dirty="0" err="1"/>
              <a:t>effective</a:t>
            </a:r>
            <a:endParaRPr lang="it-IT" dirty="0"/>
          </a:p>
          <a:p>
            <a:pPr algn="just"/>
            <a:r>
              <a:rPr lang="it-IT" dirty="0" err="1"/>
              <a:t>Fix</a:t>
            </a:r>
            <a:r>
              <a:rPr lang="it-IT" dirty="0"/>
              <a:t> the </a:t>
            </a:r>
            <a:r>
              <a:rPr lang="it-IT" dirty="0" err="1"/>
              <a:t>onboard</a:t>
            </a:r>
            <a:r>
              <a:rPr lang="it-IT" dirty="0"/>
              <a:t> </a:t>
            </a:r>
            <a:r>
              <a:rPr lang="it-IT" dirty="0" err="1"/>
              <a:t>traces</a:t>
            </a:r>
            <a:endParaRPr lang="it-IT" dirty="0"/>
          </a:p>
          <a:p>
            <a:pPr lvl="2" algn="just"/>
            <a:r>
              <a:rPr lang="it-IT" dirty="0" err="1"/>
              <a:t>Scrape</a:t>
            </a:r>
            <a:r>
              <a:rPr lang="it-IT" dirty="0"/>
              <a:t> the </a:t>
            </a:r>
            <a:r>
              <a:rPr lang="it-IT" dirty="0" err="1"/>
              <a:t>soldermask</a:t>
            </a:r>
            <a:r>
              <a:rPr lang="it-IT" dirty="0"/>
              <a:t> to </a:t>
            </a:r>
            <a:r>
              <a:rPr lang="it-IT" dirty="0" err="1"/>
              <a:t>expose</a:t>
            </a:r>
            <a:r>
              <a:rPr lang="it-IT" dirty="0"/>
              <a:t> the </a:t>
            </a:r>
            <a:r>
              <a:rPr lang="it-IT" dirty="0" err="1"/>
              <a:t>traces</a:t>
            </a:r>
            <a:endParaRPr lang="it-IT" dirty="0"/>
          </a:p>
          <a:p>
            <a:pPr lvl="2" algn="just"/>
            <a:r>
              <a:rPr lang="it-IT" dirty="0" err="1"/>
              <a:t>cut</a:t>
            </a:r>
            <a:r>
              <a:rPr lang="it-IT" dirty="0"/>
              <a:t> the </a:t>
            </a:r>
            <a:r>
              <a:rPr lang="it-IT" dirty="0" err="1"/>
              <a:t>traces</a:t>
            </a:r>
            <a:r>
              <a:rPr lang="it-IT" dirty="0"/>
              <a:t> in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points</a:t>
            </a:r>
          </a:p>
          <a:p>
            <a:pPr lvl="2" algn="just"/>
            <a:r>
              <a:rPr lang="it-IT" dirty="0" err="1"/>
              <a:t>run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jumper wires</a:t>
            </a:r>
          </a:p>
          <a:p>
            <a:pPr lvl="1" algn="just"/>
            <a:r>
              <a:rPr lang="it-IT" dirty="0"/>
              <a:t>Time-</a:t>
            </a:r>
            <a:r>
              <a:rPr lang="it-IT" dirty="0" err="1"/>
              <a:t>consuming</a:t>
            </a:r>
            <a:r>
              <a:rPr lang="it-IT" dirty="0"/>
              <a:t> </a:t>
            </a:r>
          </a:p>
          <a:p>
            <a:pPr lvl="1" algn="just"/>
            <a:r>
              <a:rPr lang="it-IT" dirty="0"/>
              <a:t>I </a:t>
            </a:r>
            <a:r>
              <a:rPr lang="it-IT" dirty="0" err="1"/>
              <a:t>didn’t</a:t>
            </a:r>
            <a:r>
              <a:rPr lang="it-IT" dirty="0"/>
              <a:t> have </a:t>
            </a:r>
            <a:r>
              <a:rPr lang="it-IT" dirty="0" err="1"/>
              <a:t>any</a:t>
            </a:r>
            <a:r>
              <a:rPr lang="it-IT" dirty="0"/>
              <a:t> small-</a:t>
            </a:r>
            <a:r>
              <a:rPr lang="it-IT" dirty="0" err="1"/>
              <a:t>diameter</a:t>
            </a:r>
            <a:r>
              <a:rPr lang="it-IT" dirty="0"/>
              <a:t> </a:t>
            </a:r>
            <a:r>
              <a:rPr lang="it-IT" dirty="0" err="1"/>
              <a:t>wire</a:t>
            </a:r>
            <a:r>
              <a:rPr lang="it-IT" dirty="0"/>
              <a:t> </a:t>
            </a:r>
            <a:r>
              <a:rPr lang="it-IT" dirty="0" err="1"/>
              <a:t>laying</a:t>
            </a:r>
            <a:r>
              <a:rPr lang="it-IT" dirty="0"/>
              <a:t> </a:t>
            </a:r>
            <a:r>
              <a:rPr lang="it-IT" dirty="0" err="1"/>
              <a:t>around</a:t>
            </a:r>
            <a:r>
              <a:rPr lang="it-IT" dirty="0"/>
              <a:t> that day</a:t>
            </a:r>
          </a:p>
          <a:p>
            <a:pPr algn="just"/>
            <a:r>
              <a:rPr lang="it-IT" dirty="0"/>
              <a:t>Just </a:t>
            </a:r>
            <a:r>
              <a:rPr lang="it-IT" dirty="0" err="1"/>
              <a:t>connect</a:t>
            </a:r>
            <a:r>
              <a:rPr lang="it-IT" dirty="0"/>
              <a:t> it </a:t>
            </a:r>
            <a:r>
              <a:rPr lang="it-IT" dirty="0" err="1"/>
              <a:t>using</a:t>
            </a:r>
            <a:r>
              <a:rPr lang="it-IT" dirty="0"/>
              <a:t> jumper wires</a:t>
            </a:r>
          </a:p>
          <a:p>
            <a:pPr lvl="1" algn="just"/>
            <a:r>
              <a:rPr lang="it-IT" b="1" dirty="0" err="1"/>
              <a:t>Lazy</a:t>
            </a:r>
            <a:r>
              <a:rPr lang="it-IT" b="1" dirty="0"/>
              <a:t> </a:t>
            </a:r>
            <a:r>
              <a:rPr lang="it-IT" b="1" dirty="0" err="1"/>
              <a:t>solution</a:t>
            </a:r>
            <a:endParaRPr lang="it-IT" b="1" dirty="0"/>
          </a:p>
          <a:p>
            <a:pPr lvl="1" algn="just"/>
            <a:r>
              <a:rPr lang="it-IT" dirty="0" err="1"/>
              <a:t>Automatically</a:t>
            </a:r>
            <a:r>
              <a:rPr lang="it-IT" dirty="0"/>
              <a:t> best </a:t>
            </a:r>
            <a:r>
              <a:rPr lang="it-IT" dirty="0" err="1"/>
              <a:t>solution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4997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3309B84-BB7B-49E5-84C5-EC1690B9409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2801213">
            <a:off x="4036195" y="-407697"/>
            <a:ext cx="8623349" cy="8623349"/>
          </a:xfrm>
          <a:prstGeom prst="rect">
            <a:avLst/>
          </a:prstGeom>
        </p:spPr>
      </p:pic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208626" y="105792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8"/>
            <a:ext cx="5055016" cy="52330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dirty="0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0189975D-9AD4-4043-88DB-C4DEB20C5D44}"/>
              </a:ext>
            </a:extLst>
          </p:cNvPr>
          <p:cNvCxnSpPr>
            <a:cxnSpLocks/>
          </p:cNvCxnSpPr>
          <p:nvPr/>
        </p:nvCxnSpPr>
        <p:spPr>
          <a:xfrm flipV="1">
            <a:off x="2748643" y="4083441"/>
            <a:ext cx="3940628" cy="3198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AC3C7DF-E5F9-4108-A413-F783745AED49}"/>
              </a:ext>
            </a:extLst>
          </p:cNvPr>
          <p:cNvCxnSpPr>
            <a:cxnSpLocks/>
          </p:cNvCxnSpPr>
          <p:nvPr/>
        </p:nvCxnSpPr>
        <p:spPr>
          <a:xfrm flipV="1">
            <a:off x="2887002" y="4117397"/>
            <a:ext cx="3983572" cy="1259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A67D6973-6E48-442B-A793-416E3BE026B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-920822" y="1651561"/>
            <a:ext cx="5067500" cy="2548147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8E21CDF-986C-49D8-BE32-C1ABEAD38230}"/>
              </a:ext>
            </a:extLst>
          </p:cNvPr>
          <p:cNvSpPr txBox="1"/>
          <p:nvPr/>
        </p:nvSpPr>
        <p:spPr>
          <a:xfrm>
            <a:off x="3139393" y="3874024"/>
            <a:ext cx="1379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RX 1 &gt; TX0</a:t>
            </a:r>
            <a:endParaRPr lang="en-US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20AA581-DB89-4617-ACE9-08E633BB9DF4}"/>
              </a:ext>
            </a:extLst>
          </p:cNvPr>
          <p:cNvSpPr txBox="1"/>
          <p:nvPr/>
        </p:nvSpPr>
        <p:spPr>
          <a:xfrm rot="21225992">
            <a:off x="3625421" y="4268108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TX 1 &gt; RX0</a:t>
            </a:r>
            <a:endParaRPr lang="en-US" dirty="0"/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D26316F1-EA3D-4D3C-8CB6-140922501963}"/>
              </a:ext>
            </a:extLst>
          </p:cNvPr>
          <p:cNvCxnSpPr>
            <a:cxnSpLocks/>
          </p:cNvCxnSpPr>
          <p:nvPr/>
        </p:nvCxnSpPr>
        <p:spPr>
          <a:xfrm>
            <a:off x="464930" y="2504144"/>
            <a:ext cx="6333201" cy="100799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FD47F09-C5B2-44EA-B280-048BA16435CD}"/>
              </a:ext>
            </a:extLst>
          </p:cNvPr>
          <p:cNvSpPr txBox="1"/>
          <p:nvPr/>
        </p:nvSpPr>
        <p:spPr>
          <a:xfrm rot="566944">
            <a:off x="3162846" y="2635358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5V &gt; 5V</a:t>
            </a:r>
            <a:endParaRPr lang="en-US" dirty="0"/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919BBB85-EB18-491D-948E-D37575EDE7C0}"/>
              </a:ext>
            </a:extLst>
          </p:cNvPr>
          <p:cNvCxnSpPr>
            <a:cxnSpLocks/>
          </p:cNvCxnSpPr>
          <p:nvPr/>
        </p:nvCxnSpPr>
        <p:spPr>
          <a:xfrm>
            <a:off x="457883" y="2604771"/>
            <a:ext cx="6084431" cy="9314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6076083-5031-4BA7-BA1E-3A1BA0C3378D}"/>
              </a:ext>
            </a:extLst>
          </p:cNvPr>
          <p:cNvSpPr txBox="1"/>
          <p:nvPr/>
        </p:nvSpPr>
        <p:spPr>
          <a:xfrm rot="566944">
            <a:off x="3017714" y="3082997"/>
            <a:ext cx="1622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GND &gt; GND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52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9" grpId="1"/>
      <p:bldP spid="21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3309B84-BB7B-49E5-84C5-EC1690B9409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2801213">
            <a:off x="4036195" y="-407697"/>
            <a:ext cx="8623349" cy="8623349"/>
          </a:xfrm>
          <a:prstGeom prst="rect">
            <a:avLst/>
          </a:prstGeom>
        </p:spPr>
      </p:pic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208626" y="105792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8"/>
            <a:ext cx="5055016" cy="52330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67D6973-6E48-442B-A793-416E3BE026B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-270330" y="1025578"/>
            <a:ext cx="1926772" cy="968860"/>
          </a:xfrm>
          <a:prstGeom prst="rect">
            <a:avLst/>
          </a:prstGeom>
        </p:spPr>
      </p:pic>
      <p:sp>
        <p:nvSpPr>
          <p:cNvPr id="23" name="Ovale 22">
            <a:extLst>
              <a:ext uri="{FF2B5EF4-FFF2-40B4-BE49-F238E27FC236}">
                <a16:creationId xmlns:a16="http://schemas.microsoft.com/office/drawing/2014/main" id="{EC2D7858-476A-4981-9751-D5E72CF184B0}"/>
              </a:ext>
            </a:extLst>
          </p:cNvPr>
          <p:cNvSpPr/>
          <p:nvPr/>
        </p:nvSpPr>
        <p:spPr>
          <a:xfrm>
            <a:off x="8365584" y="3299536"/>
            <a:ext cx="1077773" cy="107777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F936372-0E01-4085-A152-67A560330E9B}"/>
              </a:ext>
            </a:extLst>
          </p:cNvPr>
          <p:cNvSpPr txBox="1"/>
          <p:nvPr/>
        </p:nvSpPr>
        <p:spPr>
          <a:xfrm>
            <a:off x="1156333" y="1099677"/>
            <a:ext cx="142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rgbClr val="FF0000"/>
                </a:solidFill>
              </a:rPr>
              <a:t>5V (ARDUINO)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07428921-EEEA-4DC8-AAC8-94442BD7B937}"/>
              </a:ext>
            </a:extLst>
          </p:cNvPr>
          <p:cNvSpPr txBox="1"/>
          <p:nvPr/>
        </p:nvSpPr>
        <p:spPr>
          <a:xfrm>
            <a:off x="3195770" y="1076091"/>
            <a:ext cx="142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rgbClr val="FF0000"/>
                </a:solidFill>
              </a:rPr>
              <a:t>3.3V</a:t>
            </a:r>
          </a:p>
          <a:p>
            <a:pPr algn="ctr"/>
            <a:r>
              <a:rPr lang="it-IT" b="1" dirty="0">
                <a:solidFill>
                  <a:srgbClr val="FF0000"/>
                </a:solidFill>
              </a:rPr>
              <a:t>(ESP8266)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3FED90C7-CC5A-45F5-97D6-20D194AF353A}"/>
              </a:ext>
            </a:extLst>
          </p:cNvPr>
          <p:cNvCxnSpPr>
            <a:cxnSpLocks/>
          </p:cNvCxnSpPr>
          <p:nvPr/>
        </p:nvCxnSpPr>
        <p:spPr>
          <a:xfrm>
            <a:off x="2515834" y="1343818"/>
            <a:ext cx="83075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22484C49-CB14-4CFD-A124-8502B3A17D14}"/>
              </a:ext>
            </a:extLst>
          </p:cNvPr>
          <p:cNvCxnSpPr>
            <a:cxnSpLocks/>
          </p:cNvCxnSpPr>
          <p:nvPr/>
        </p:nvCxnSpPr>
        <p:spPr>
          <a:xfrm>
            <a:off x="6294528" y="2918388"/>
            <a:ext cx="503603" cy="61210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Image result for esp wroom 02">
            <a:extLst>
              <a:ext uri="{FF2B5EF4-FFF2-40B4-BE49-F238E27FC236}">
                <a16:creationId xmlns:a16="http://schemas.microsoft.com/office/drawing/2014/main" id="{C87B3AD2-FDCC-4255-9A3E-57D4F6BB14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88"/>
          <a:stretch/>
        </p:blipFill>
        <p:spPr bwMode="auto">
          <a:xfrm>
            <a:off x="4356576" y="791556"/>
            <a:ext cx="1297859" cy="138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F8E5D83C-0F1E-45F1-B72B-F0F56BB52BB6}"/>
              </a:ext>
            </a:extLst>
          </p:cNvPr>
          <p:cNvSpPr txBox="1">
            <a:spLocks/>
          </p:cNvSpPr>
          <p:nvPr/>
        </p:nvSpPr>
        <p:spPr>
          <a:xfrm>
            <a:off x="148042" y="2645538"/>
            <a:ext cx="5506394" cy="1159546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The </a:t>
            </a:r>
            <a:r>
              <a:rPr lang="it-IT" dirty="0" err="1"/>
              <a:t>onboard</a:t>
            </a:r>
            <a:r>
              <a:rPr lang="it-IT" dirty="0"/>
              <a:t> </a:t>
            </a:r>
            <a:r>
              <a:rPr lang="it-IT" dirty="0" err="1"/>
              <a:t>voltage</a:t>
            </a:r>
            <a:r>
              <a:rPr lang="it-IT" dirty="0"/>
              <a:t> regulator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convert</a:t>
            </a:r>
            <a:r>
              <a:rPr lang="it-IT" dirty="0"/>
              <a:t> the 5V power </a:t>
            </a:r>
            <a:r>
              <a:rPr lang="it-IT" dirty="0" err="1"/>
              <a:t>provided</a:t>
            </a:r>
            <a:r>
              <a:rPr lang="it-IT" dirty="0"/>
              <a:t> by </a:t>
            </a:r>
            <a:r>
              <a:rPr lang="it-IT" dirty="0" err="1"/>
              <a:t>arduino</a:t>
            </a:r>
            <a:r>
              <a:rPr lang="it-IT" dirty="0"/>
              <a:t> and </a:t>
            </a:r>
            <a:r>
              <a:rPr lang="it-IT" dirty="0" err="1"/>
              <a:t>convert</a:t>
            </a:r>
            <a:r>
              <a:rPr lang="it-IT" dirty="0"/>
              <a:t> it to a 3.3V line that can be </a:t>
            </a:r>
            <a:r>
              <a:rPr lang="it-IT" dirty="0" err="1"/>
              <a:t>used</a:t>
            </a:r>
            <a:r>
              <a:rPr lang="it-IT" dirty="0"/>
              <a:t> by the ESP8266</a:t>
            </a:r>
          </a:p>
        </p:txBody>
      </p:sp>
      <p:sp>
        <p:nvSpPr>
          <p:cNvPr id="28" name="Segnaposto contenuto 2">
            <a:extLst>
              <a:ext uri="{FF2B5EF4-FFF2-40B4-BE49-F238E27FC236}">
                <a16:creationId xmlns:a16="http://schemas.microsoft.com/office/drawing/2014/main" id="{847DF175-41BD-46C2-98BA-DCF6FF640521}"/>
              </a:ext>
            </a:extLst>
          </p:cNvPr>
          <p:cNvSpPr txBox="1">
            <a:spLocks/>
          </p:cNvSpPr>
          <p:nvPr/>
        </p:nvSpPr>
        <p:spPr>
          <a:xfrm>
            <a:off x="113166" y="3735920"/>
            <a:ext cx="5506394" cy="398404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BUT WAIT</a:t>
            </a:r>
          </a:p>
        </p:txBody>
      </p:sp>
      <p:sp>
        <p:nvSpPr>
          <p:cNvPr id="29" name="Segnaposto contenuto 2">
            <a:extLst>
              <a:ext uri="{FF2B5EF4-FFF2-40B4-BE49-F238E27FC236}">
                <a16:creationId xmlns:a16="http://schemas.microsoft.com/office/drawing/2014/main" id="{323C1B97-11F1-4F61-8034-F3A80A541A5E}"/>
              </a:ext>
            </a:extLst>
          </p:cNvPr>
          <p:cNvSpPr txBox="1">
            <a:spLocks/>
          </p:cNvSpPr>
          <p:nvPr/>
        </p:nvSpPr>
        <p:spPr>
          <a:xfrm>
            <a:off x="148042" y="4212659"/>
            <a:ext cx="5506394" cy="1241084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The serial </a:t>
            </a:r>
            <a:r>
              <a:rPr lang="it-IT" dirty="0" err="1"/>
              <a:t>lines</a:t>
            </a:r>
            <a:r>
              <a:rPr lang="it-IT" dirty="0"/>
              <a:t> on the ESP8266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use 3.3V </a:t>
            </a:r>
            <a:r>
              <a:rPr lang="it-IT" dirty="0" err="1"/>
              <a:t>logic</a:t>
            </a:r>
            <a:r>
              <a:rPr lang="it-IT" dirty="0"/>
              <a:t>: we need a level </a:t>
            </a:r>
            <a:r>
              <a:rPr lang="it-IT" dirty="0" err="1"/>
              <a:t>shifter</a:t>
            </a:r>
            <a:r>
              <a:rPr lang="it-IT" dirty="0"/>
              <a:t> so that 5V </a:t>
            </a:r>
            <a:r>
              <a:rPr lang="it-IT" dirty="0" err="1"/>
              <a:t>signals</a:t>
            </a:r>
            <a:r>
              <a:rPr lang="it-IT" dirty="0"/>
              <a:t> from the Arduino can be </a:t>
            </a:r>
            <a:r>
              <a:rPr lang="it-IT" dirty="0" err="1"/>
              <a:t>translated</a:t>
            </a:r>
            <a:r>
              <a:rPr lang="it-IT" dirty="0"/>
              <a:t> to 3.3V for the ESP8266 and vice versa.</a:t>
            </a:r>
          </a:p>
        </p:txBody>
      </p:sp>
      <p:sp>
        <p:nvSpPr>
          <p:cNvPr id="31" name="Segnaposto contenuto 2">
            <a:extLst>
              <a:ext uri="{FF2B5EF4-FFF2-40B4-BE49-F238E27FC236}">
                <a16:creationId xmlns:a16="http://schemas.microsoft.com/office/drawing/2014/main" id="{94AD6088-C149-4DEC-9D0A-28B5C58D316A}"/>
              </a:ext>
            </a:extLst>
          </p:cNvPr>
          <p:cNvSpPr txBox="1">
            <a:spLocks/>
          </p:cNvSpPr>
          <p:nvPr/>
        </p:nvSpPr>
        <p:spPr>
          <a:xfrm>
            <a:off x="208626" y="5443151"/>
            <a:ext cx="5506394" cy="398404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 do we?</a:t>
            </a:r>
          </a:p>
        </p:txBody>
      </p:sp>
    </p:spTree>
    <p:extLst>
      <p:ext uri="{BB962C8B-B14F-4D97-AF65-F5344CB8AC3E}">
        <p14:creationId xmlns:p14="http://schemas.microsoft.com/office/powerpoint/2010/main" val="156306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7037E-6 L 0.00039 0.0632 L 0.17656 0.05139 L 0.1901 0.25024 L 0.31354 0.26227 L 0.32421 0.20093 " pathEditMode="relative" rAng="0" ptsTypes="AAAAAA">
                                      <p:cBhvr>
                                        <p:cTn id="32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11" y="1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208626" y="105792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8"/>
            <a:ext cx="5055016" cy="52330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2D078DD-91E2-44B5-A23C-9BF8E88A8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17" y="339213"/>
            <a:ext cx="6531387" cy="5610856"/>
          </a:xfrm>
          <a:prstGeom prst="rect">
            <a:avLst/>
          </a:prstGeom>
        </p:spPr>
      </p:pic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41723FE1-1339-4C0C-9836-5030EFAD15D2}"/>
              </a:ext>
            </a:extLst>
          </p:cNvPr>
          <p:cNvSpPr txBox="1">
            <a:spLocks/>
          </p:cNvSpPr>
          <p:nvPr/>
        </p:nvSpPr>
        <p:spPr>
          <a:xfrm>
            <a:off x="7212644" y="3351930"/>
            <a:ext cx="4871199" cy="202139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b="1" dirty="0"/>
          </a:p>
        </p:txBody>
      </p: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C31B6E2F-D172-4DDD-8560-F5EB4E868A75}"/>
              </a:ext>
            </a:extLst>
          </p:cNvPr>
          <p:cNvSpPr txBox="1">
            <a:spLocks/>
          </p:cNvSpPr>
          <p:nvPr/>
        </p:nvSpPr>
        <p:spPr>
          <a:xfrm>
            <a:off x="7212646" y="1338775"/>
            <a:ext cx="4640500" cy="202139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/>
              <a:t>I </a:t>
            </a:r>
            <a:r>
              <a:rPr lang="it-IT" dirty="0" err="1"/>
              <a:t>remembered</a:t>
            </a:r>
            <a:r>
              <a:rPr lang="it-IT" dirty="0"/>
              <a:t> seeing some </a:t>
            </a:r>
            <a:r>
              <a:rPr lang="it-IT" dirty="0" err="1"/>
              <a:t>years</a:t>
            </a:r>
            <a:r>
              <a:rPr lang="it-IT" dirty="0"/>
              <a:t> a go a post on </a:t>
            </a:r>
            <a:r>
              <a:rPr lang="it-IT" b="1" dirty="0"/>
              <a:t>hackaday.com </a:t>
            </a:r>
            <a:r>
              <a:rPr lang="it-IT" dirty="0" err="1"/>
              <a:t>discussing</a:t>
            </a:r>
            <a:r>
              <a:rPr lang="it-IT" dirty="0"/>
              <a:t> </a:t>
            </a:r>
            <a:r>
              <a:rPr lang="it-IT" dirty="0" err="1"/>
              <a:t>wether</a:t>
            </a:r>
            <a:r>
              <a:rPr lang="it-IT" dirty="0"/>
              <a:t> the ESP8266 </a:t>
            </a:r>
            <a:r>
              <a:rPr lang="it-IT" dirty="0" err="1"/>
              <a:t>was</a:t>
            </a:r>
            <a:r>
              <a:rPr lang="it-IT" dirty="0"/>
              <a:t> actually 5V </a:t>
            </a:r>
            <a:r>
              <a:rPr lang="it-IT" dirty="0" err="1"/>
              <a:t>tolerant</a:t>
            </a:r>
            <a:r>
              <a:rPr lang="it-IT" dirty="0"/>
              <a:t>: </a:t>
            </a:r>
            <a:r>
              <a:rPr lang="it-IT" dirty="0" err="1"/>
              <a:t>people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the ESP8266 serial </a:t>
            </a:r>
            <a:r>
              <a:rPr lang="it-IT" dirty="0" err="1"/>
              <a:t>lines</a:t>
            </a:r>
            <a:r>
              <a:rPr lang="it-IT" dirty="0"/>
              <a:t> with 5V </a:t>
            </a:r>
            <a:r>
              <a:rPr lang="it-IT" dirty="0" err="1"/>
              <a:t>logic</a:t>
            </a:r>
            <a:r>
              <a:rPr lang="it-IT" dirty="0"/>
              <a:t>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consequences</a:t>
            </a:r>
            <a:r>
              <a:rPr lang="it-IT" dirty="0"/>
              <a:t> </a:t>
            </a:r>
            <a:endParaRPr lang="it-IT" b="1" dirty="0"/>
          </a:p>
        </p:txBody>
      </p:sp>
      <p:sp>
        <p:nvSpPr>
          <p:cNvPr id="32" name="Segnaposto contenuto 2">
            <a:extLst>
              <a:ext uri="{FF2B5EF4-FFF2-40B4-BE49-F238E27FC236}">
                <a16:creationId xmlns:a16="http://schemas.microsoft.com/office/drawing/2014/main" id="{5B9B82D3-DA24-446B-8E66-3AD9E36225C5}"/>
              </a:ext>
            </a:extLst>
          </p:cNvPr>
          <p:cNvSpPr txBox="1">
            <a:spLocks/>
          </p:cNvSpPr>
          <p:nvPr/>
        </p:nvSpPr>
        <p:spPr>
          <a:xfrm>
            <a:off x="7212644" y="3416710"/>
            <a:ext cx="4588739" cy="102992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 err="1"/>
              <a:t>Didn’t</a:t>
            </a:r>
            <a:r>
              <a:rPr lang="it-IT" dirty="0"/>
              <a:t> remember the post </a:t>
            </a:r>
            <a:r>
              <a:rPr lang="it-IT" dirty="0" err="1"/>
              <a:t>saying</a:t>
            </a:r>
            <a:r>
              <a:rPr lang="it-IT" dirty="0"/>
              <a:t> anything definitive </a:t>
            </a:r>
            <a:r>
              <a:rPr lang="it-IT" dirty="0" err="1"/>
              <a:t>at</a:t>
            </a:r>
            <a:r>
              <a:rPr lang="it-IT" dirty="0"/>
              <a:t> the time, but just for the </a:t>
            </a:r>
            <a:r>
              <a:rPr lang="it-IT" dirty="0" err="1"/>
              <a:t>sake</a:t>
            </a:r>
            <a:r>
              <a:rPr lang="it-IT" dirty="0"/>
              <a:t> of it I </a:t>
            </a:r>
            <a:r>
              <a:rPr lang="it-IT" dirty="0" err="1"/>
              <a:t>decided</a:t>
            </a:r>
            <a:r>
              <a:rPr lang="it-IT" dirty="0"/>
              <a:t> to look back.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AEAEE52-A55A-44B5-A9A8-1D111837B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987" y="3806248"/>
            <a:ext cx="9319558" cy="2289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213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208626" y="105792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8"/>
            <a:ext cx="5055016" cy="52330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306373F-A31D-4887-BC61-12DF83A28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55" y="344157"/>
            <a:ext cx="7068599" cy="545592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1708FB2-537F-4C1E-BDE8-5F6327B49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508" y="4432260"/>
            <a:ext cx="9667875" cy="165735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19C5705-B85A-4C88-A2BE-A4B1576A8105}"/>
              </a:ext>
            </a:extLst>
          </p:cNvPr>
          <p:cNvSpPr txBox="1"/>
          <p:nvPr/>
        </p:nvSpPr>
        <p:spPr>
          <a:xfrm>
            <a:off x="7537683" y="3267895"/>
            <a:ext cx="4420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/>
              <a:t>With the benediction of the Espressif CEO I could finally lazily connect my ESP8266 to 5V logic without any remorse</a:t>
            </a:r>
          </a:p>
        </p:txBody>
      </p:sp>
    </p:spTree>
    <p:extLst>
      <p:ext uri="{BB962C8B-B14F-4D97-AF65-F5344CB8AC3E}">
        <p14:creationId xmlns:p14="http://schemas.microsoft.com/office/powerpoint/2010/main" val="209129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208626" y="105792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8"/>
            <a:ext cx="5055016" cy="52330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19C5705-B85A-4C88-A2BE-A4B1576A8105}"/>
              </a:ext>
            </a:extLst>
          </p:cNvPr>
          <p:cNvSpPr txBox="1"/>
          <p:nvPr/>
        </p:nvSpPr>
        <p:spPr>
          <a:xfrm>
            <a:off x="240703" y="743100"/>
            <a:ext cx="5855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/>
              <a:t>Ok, that looks good, can we finally use the ESP8266?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821B6905-5D23-420E-8F0D-7F913868936E}"/>
              </a:ext>
            </a:extLst>
          </p:cNvPr>
          <p:cNvSpPr txBox="1">
            <a:spLocks/>
          </p:cNvSpPr>
          <p:nvPr/>
        </p:nvSpPr>
        <p:spPr>
          <a:xfrm>
            <a:off x="-561808" y="443495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34A5466B-8278-42EE-A651-8336F4B3809F}"/>
              </a:ext>
            </a:extLst>
          </p:cNvPr>
          <p:cNvSpPr txBox="1">
            <a:spLocks/>
          </p:cNvSpPr>
          <p:nvPr/>
        </p:nvSpPr>
        <p:spPr>
          <a:xfrm>
            <a:off x="5392773" y="1112432"/>
            <a:ext cx="802477" cy="398404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nope</a:t>
            </a:r>
            <a:endParaRPr lang="it-IT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E1D8ED5-540D-42E2-97A9-6F0867F80315}"/>
              </a:ext>
            </a:extLst>
          </p:cNvPr>
          <p:cNvSpPr txBox="1"/>
          <p:nvPr/>
        </p:nvSpPr>
        <p:spPr>
          <a:xfrm>
            <a:off x="338855" y="2277260"/>
            <a:ext cx="585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/>
              <a:t>To be programmed using the Arduino IDE, the ESP8266 needs the </a:t>
            </a:r>
            <a:r>
              <a:rPr lang="it-IT" b="1"/>
              <a:t>AT Firmware </a:t>
            </a:r>
            <a:r>
              <a:rPr lang="it-IT"/>
              <a:t>by Espressif</a:t>
            </a:r>
            <a:endParaRPr lang="it-IT" b="1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474CE8C-4058-44B2-AC8C-61F8EA42937F}"/>
              </a:ext>
            </a:extLst>
          </p:cNvPr>
          <p:cNvSpPr txBox="1"/>
          <p:nvPr/>
        </p:nvSpPr>
        <p:spPr>
          <a:xfrm>
            <a:off x="338855" y="2921535"/>
            <a:ext cx="5757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/>
              <a:t>Turns out the ESP8266 came pre-flashed with the chinese </a:t>
            </a:r>
            <a:r>
              <a:rPr lang="it-IT" b="1"/>
              <a:t>DOIT firmware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F456467-DA0D-435D-937E-A9872F697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95" y="3916157"/>
            <a:ext cx="5337498" cy="170746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6AA9F942-0908-43C4-965D-4390D5EDC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923" y="986021"/>
            <a:ext cx="4953536" cy="504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3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208626" y="105792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8"/>
            <a:ext cx="5055016" cy="52330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19C5705-B85A-4C88-A2BE-A4B1576A8105}"/>
              </a:ext>
            </a:extLst>
          </p:cNvPr>
          <p:cNvSpPr txBox="1"/>
          <p:nvPr/>
        </p:nvSpPr>
        <p:spPr>
          <a:xfrm>
            <a:off x="209962" y="434119"/>
            <a:ext cx="68229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/>
              <a:t>It’s not a bad firmware per-se, but it does only one thing (and actually does it well):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/>
              <a:t>Configures the ESP8266 to act as an access point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/>
              <a:t>Starts a webserver on 192.168.4.1 and streams a nice config page from there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/>
              <a:t>Listens on the serial connection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/>
              <a:t>Encapsules every received sequence in a TCP package and streams it on the webserver.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821B6905-5D23-420E-8F0D-7F913868936E}"/>
              </a:ext>
            </a:extLst>
          </p:cNvPr>
          <p:cNvSpPr txBox="1">
            <a:spLocks/>
          </p:cNvSpPr>
          <p:nvPr/>
        </p:nvSpPr>
        <p:spPr>
          <a:xfrm>
            <a:off x="-561808" y="443495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1C4F2DD-D223-459D-9E13-FB84C48FC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3549" y="1128804"/>
            <a:ext cx="4689596" cy="490188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FBFB290-BF61-4ED0-952E-BD1A58BE7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165" y="2473404"/>
            <a:ext cx="4689596" cy="358698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5EE18C9B-1828-402F-84CD-C1DC8E2068A3}"/>
              </a:ext>
            </a:extLst>
          </p:cNvPr>
          <p:cNvSpPr txBox="1">
            <a:spLocks/>
          </p:cNvSpPr>
          <p:nvPr/>
        </p:nvSpPr>
        <p:spPr>
          <a:xfrm>
            <a:off x="338855" y="4087043"/>
            <a:ext cx="3611310" cy="72538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But that’s not what we need!</a:t>
            </a:r>
            <a:endParaRPr lang="it-IT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742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208626" y="105792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8"/>
            <a:ext cx="5055016" cy="52330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19C5705-B85A-4C88-A2BE-A4B1576A8105}"/>
              </a:ext>
            </a:extLst>
          </p:cNvPr>
          <p:cNvSpPr txBox="1"/>
          <p:nvPr/>
        </p:nvSpPr>
        <p:spPr>
          <a:xfrm>
            <a:off x="209962" y="434119"/>
            <a:ext cx="68229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/>
              <a:t>It’s not a bad firmware per-se, but it does only one thing (and actually does it well):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/>
              <a:t>Configures the ESP8266 to act as an access point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/>
              <a:t>Starts a webserver on 192.168.4.1 and streams a nice config page from there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/>
              <a:t>Listens on the serial connection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/>
              <a:t>Encapsules every received sequence in a TCP package and streams it on the webserver.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821B6905-5D23-420E-8F0D-7F913868936E}"/>
              </a:ext>
            </a:extLst>
          </p:cNvPr>
          <p:cNvSpPr txBox="1">
            <a:spLocks/>
          </p:cNvSpPr>
          <p:nvPr/>
        </p:nvSpPr>
        <p:spPr>
          <a:xfrm>
            <a:off x="-561808" y="443495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F85A4B40-7334-4843-B29B-15F7BCBBAE4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-130351" y="3242048"/>
            <a:ext cx="1887549" cy="949137"/>
          </a:xfrm>
          <a:prstGeom prst="rect">
            <a:avLst/>
          </a:prstGeom>
        </p:spPr>
      </p:pic>
      <p:pic>
        <p:nvPicPr>
          <p:cNvPr id="12" name="Picture 2" descr="Image result for esp wroom 02">
            <a:extLst>
              <a:ext uri="{FF2B5EF4-FFF2-40B4-BE49-F238E27FC236}">
                <a16:creationId xmlns:a16="http://schemas.microsoft.com/office/drawing/2014/main" id="{E1F7D66C-61B9-40CD-B190-C316ED1FDA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88"/>
          <a:stretch/>
        </p:blipFill>
        <p:spPr bwMode="auto">
          <a:xfrm>
            <a:off x="1866904" y="3024020"/>
            <a:ext cx="1297859" cy="138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B6186053-60E6-4846-9AED-0C36204E9AD4}"/>
              </a:ext>
            </a:extLst>
          </p:cNvPr>
          <p:cNvCxnSpPr>
            <a:cxnSpLocks/>
          </p:cNvCxnSpPr>
          <p:nvPr/>
        </p:nvCxnSpPr>
        <p:spPr>
          <a:xfrm>
            <a:off x="2515834" y="1343818"/>
            <a:ext cx="83075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44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Layout titolo e contenuto con grafico</a:t>
            </a:r>
          </a:p>
        </p:txBody>
      </p:sp>
      <p:graphicFrame>
        <p:nvGraphicFramePr>
          <p:cNvPr id="6" name="Segnaposto contenuto 5" descr="Istogramma a colonne raggruppate che mostra i valori di 3 serie per 4 categorie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284607"/>
              </p:ext>
            </p:extLst>
          </p:nvPr>
        </p:nvGraphicFramePr>
        <p:xfrm>
          <a:off x="1295400" y="1981200"/>
          <a:ext cx="9601200" cy="381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7601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Layout due contenuti con tabella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rtl="0"/>
            <a:r>
              <a:rPr lang="it-IT" dirty="0"/>
              <a:t>Primo punto elenco qui</a:t>
            </a:r>
          </a:p>
          <a:p>
            <a:pPr rtl="0"/>
            <a:r>
              <a:rPr lang="it-IT" dirty="0"/>
              <a:t>Secondo punto elenco qui</a:t>
            </a:r>
          </a:p>
          <a:p>
            <a:pPr rtl="0"/>
            <a:r>
              <a:rPr lang="it-IT" dirty="0"/>
              <a:t>Terzo punto elenco qui</a:t>
            </a:r>
          </a:p>
        </p:txBody>
      </p:sp>
      <p:graphicFrame>
        <p:nvGraphicFramePr>
          <p:cNvPr id="5" name="Segnaposto contenuto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54049176"/>
              </p:ext>
            </p:extLst>
          </p:nvPr>
        </p:nvGraphicFramePr>
        <p:xfrm>
          <a:off x="6324600" y="1981200"/>
          <a:ext cx="4572000" cy="214191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5478">
                <a:tc>
                  <a:txBody>
                    <a:bodyPr/>
                    <a:lstStyle/>
                    <a:p>
                      <a:pPr rtl="0"/>
                      <a:r>
                        <a:rPr lang="it-IT" noProof="0" dirty="0"/>
                        <a:t>Classe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 dirty="0"/>
                        <a:t>Gruppo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 dirty="0"/>
                        <a:t>Gruppo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478">
                <a:tc>
                  <a:txBody>
                    <a:bodyPr/>
                    <a:lstStyle/>
                    <a:p>
                      <a:pPr rtl="0"/>
                      <a:r>
                        <a:rPr lang="it-IT" noProof="0" dirty="0"/>
                        <a:t>Classe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 dirty="0"/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478">
                <a:tc>
                  <a:txBody>
                    <a:bodyPr/>
                    <a:lstStyle/>
                    <a:p>
                      <a:pPr rtl="0"/>
                      <a:r>
                        <a:rPr lang="it-IT" noProof="0" dirty="0"/>
                        <a:t>Classe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478">
                <a:tc>
                  <a:txBody>
                    <a:bodyPr/>
                    <a:lstStyle/>
                    <a:p>
                      <a:pPr rtl="0"/>
                      <a:r>
                        <a:rPr lang="it-IT" noProof="0" dirty="0"/>
                        <a:t>Classe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 dirty="0"/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 dirty="0"/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509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 rtlCol="0"/>
          <a:lstStyle/>
          <a:p>
            <a:pPr rtl="0"/>
            <a:r>
              <a:rPr lang="it-IT" dirty="0" err="1"/>
              <a:t>What</a:t>
            </a:r>
            <a:r>
              <a:rPr lang="it-IT" dirty="0"/>
              <a:t> we wanted it to be: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295400" y="1981201"/>
            <a:ext cx="9601200" cy="3809999"/>
          </a:xfrm>
        </p:spPr>
        <p:txBody>
          <a:bodyPr rtlCol="0"/>
          <a:lstStyle/>
          <a:p>
            <a:pPr rtl="0"/>
            <a:r>
              <a:rPr lang="it-IT" dirty="0"/>
              <a:t>Something that actually </a:t>
            </a:r>
            <a:r>
              <a:rPr lang="it-IT" dirty="0" err="1"/>
              <a:t>moves</a:t>
            </a:r>
            <a:r>
              <a:rPr lang="it-IT" dirty="0"/>
              <a:t> </a:t>
            </a:r>
            <a:r>
              <a:rPr lang="it-IT" dirty="0" err="1"/>
              <a:t>around</a:t>
            </a:r>
            <a:r>
              <a:rPr lang="it-IT" dirty="0"/>
              <a:t>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catching</a:t>
            </a:r>
            <a:r>
              <a:rPr lang="it-IT" dirty="0"/>
              <a:t> </a:t>
            </a:r>
            <a:r>
              <a:rPr lang="it-IT" dirty="0" err="1"/>
              <a:t>fire</a:t>
            </a:r>
            <a:endParaRPr lang="it-IT" dirty="0"/>
          </a:p>
          <a:p>
            <a:pPr lvl="1"/>
            <a:r>
              <a:rPr lang="it-IT" dirty="0"/>
              <a:t>(it actually </a:t>
            </a:r>
            <a:r>
              <a:rPr lang="it-IT" dirty="0" err="1"/>
              <a:t>catched</a:t>
            </a:r>
            <a:r>
              <a:rPr lang="it-IT" dirty="0"/>
              <a:t> </a:t>
            </a:r>
            <a:r>
              <a:rPr lang="it-IT" dirty="0" err="1"/>
              <a:t>fire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some point)</a:t>
            </a:r>
          </a:p>
          <a:p>
            <a:pPr rtl="0"/>
            <a:r>
              <a:rPr lang="it-IT" dirty="0"/>
              <a:t>Something that can be </a:t>
            </a:r>
            <a:r>
              <a:rPr lang="it-IT" dirty="0" err="1"/>
              <a:t>controlled</a:t>
            </a:r>
            <a:r>
              <a:rPr lang="it-IT" dirty="0"/>
              <a:t> </a:t>
            </a:r>
            <a:r>
              <a:rPr lang="it-IT" dirty="0" err="1"/>
              <a:t>remotely</a:t>
            </a:r>
            <a:endParaRPr lang="it-IT" dirty="0"/>
          </a:p>
          <a:p>
            <a:pPr rtl="0"/>
            <a:r>
              <a:rPr lang="it-IT" dirty="0"/>
              <a:t>Something that </a:t>
            </a:r>
            <a:r>
              <a:rPr lang="it-IT" dirty="0" err="1"/>
              <a:t>somehow</a:t>
            </a:r>
            <a:r>
              <a:rPr lang="it-IT" dirty="0"/>
              <a:t> </a:t>
            </a:r>
            <a:r>
              <a:rPr lang="it-IT" dirty="0" err="1"/>
              <a:t>perceives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proximities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Layout titolo e contenuto con </a:t>
            </a:r>
            <a:r>
              <a:rPr lang="it-IT" dirty="0" err="1"/>
              <a:t>SmartArt</a:t>
            </a:r>
            <a:endParaRPr lang="it-IT" dirty="0"/>
          </a:p>
        </p:txBody>
      </p:sp>
      <p:graphicFrame>
        <p:nvGraphicFramePr>
          <p:cNvPr id="4" name="Segnaposto contenuto 3" descr="Diagramma Processo frecce che mostra 3 passaggi disposti da sinistra a destra con le descrizioni delle attività per ogni grupp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7085600"/>
              </p:ext>
            </p:extLst>
          </p:nvPr>
        </p:nvGraphicFramePr>
        <p:xfrm>
          <a:off x="1295400" y="1981200"/>
          <a:ext cx="96012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6151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titolo di diapositiva - 1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6229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titolo di diapositiva - 2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2917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titolo di diapositiva - 3</a:t>
            </a:r>
          </a:p>
        </p:txBody>
      </p:sp>
    </p:spTree>
    <p:extLst>
      <p:ext uri="{BB962C8B-B14F-4D97-AF65-F5344CB8AC3E}">
        <p14:creationId xmlns:p14="http://schemas.microsoft.com/office/powerpoint/2010/main" val="45273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430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titolo di diapositiva - 4</a:t>
            </a:r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0160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titolo di diapositiva - 5</a:t>
            </a:r>
          </a:p>
        </p:txBody>
      </p:sp>
      <p:sp>
        <p:nvSpPr>
          <p:cNvPr id="5" name="Segnaposto immagine 4"/>
          <p:cNvSpPr>
            <a:spLocks noGrp="1"/>
          </p:cNvSpPr>
          <p:nvPr>
            <p:ph type="pic" idx="1"/>
          </p:nvPr>
        </p:nvSpPr>
        <p:spPr/>
      </p:sp>
      <p:sp>
        <p:nvSpPr>
          <p:cNvPr id="6" name="Segnaposto testo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9440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6838E0-4CF5-4EFD-AFBC-081203710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/>
          <a:lstStyle/>
          <a:p>
            <a:r>
              <a:rPr lang="it-IT" dirty="0"/>
              <a:t>CM-01 </a:t>
            </a:r>
            <a:r>
              <a:rPr lang="it-IT" dirty="0" err="1"/>
              <a:t>Automatic</a:t>
            </a:r>
            <a:r>
              <a:rPr lang="it-IT" dirty="0"/>
              <a:t> Car</a:t>
            </a:r>
            <a:endParaRPr lang="en-US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48B4C6B-7AC2-4057-A7BB-2F5D02B808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we wanted it to be:</a:t>
            </a:r>
            <a:endParaRPr lang="en-US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585D8DD-DBC0-446E-ACB3-872DD9E25D9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Something that actually </a:t>
            </a:r>
            <a:r>
              <a:rPr lang="it-IT" dirty="0" err="1"/>
              <a:t>moves</a:t>
            </a:r>
            <a:r>
              <a:rPr lang="it-IT" dirty="0"/>
              <a:t> </a:t>
            </a:r>
            <a:r>
              <a:rPr lang="it-IT" dirty="0" err="1"/>
              <a:t>around</a:t>
            </a:r>
            <a:r>
              <a:rPr lang="it-IT" dirty="0"/>
              <a:t>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catching</a:t>
            </a:r>
            <a:r>
              <a:rPr lang="it-IT" dirty="0"/>
              <a:t> </a:t>
            </a:r>
            <a:r>
              <a:rPr lang="it-IT" dirty="0" err="1"/>
              <a:t>fire</a:t>
            </a:r>
            <a:endParaRPr lang="it-IT" dirty="0"/>
          </a:p>
          <a:p>
            <a:pPr lvl="1"/>
            <a:r>
              <a:rPr lang="it-IT" dirty="0"/>
              <a:t>(it actually </a:t>
            </a:r>
            <a:r>
              <a:rPr lang="it-IT" dirty="0" err="1"/>
              <a:t>catched</a:t>
            </a:r>
            <a:r>
              <a:rPr lang="it-IT" dirty="0"/>
              <a:t> </a:t>
            </a:r>
            <a:r>
              <a:rPr lang="it-IT" dirty="0" err="1"/>
              <a:t>fire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some point)</a:t>
            </a:r>
          </a:p>
          <a:p>
            <a:r>
              <a:rPr lang="it-IT" dirty="0"/>
              <a:t>Something that can be </a:t>
            </a:r>
            <a:r>
              <a:rPr lang="it-IT" dirty="0" err="1"/>
              <a:t>controlled</a:t>
            </a:r>
            <a:r>
              <a:rPr lang="it-IT" dirty="0"/>
              <a:t> </a:t>
            </a:r>
            <a:r>
              <a:rPr lang="it-IT" dirty="0" err="1"/>
              <a:t>remotely</a:t>
            </a:r>
            <a:endParaRPr lang="it-IT" dirty="0"/>
          </a:p>
          <a:p>
            <a:r>
              <a:rPr lang="it-IT" dirty="0"/>
              <a:t>Something that </a:t>
            </a:r>
            <a:r>
              <a:rPr lang="it-IT" dirty="0" err="1"/>
              <a:t>somehow</a:t>
            </a:r>
            <a:r>
              <a:rPr lang="it-IT" dirty="0"/>
              <a:t> </a:t>
            </a:r>
            <a:r>
              <a:rPr lang="it-IT" dirty="0" err="1"/>
              <a:t>perceives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proximities</a:t>
            </a:r>
            <a:endParaRPr lang="it-IT" dirty="0"/>
          </a:p>
          <a:p>
            <a:endParaRPr lang="en-US" u="sng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B08CE1D-6667-401D-ABCE-8CC8174A2C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we </a:t>
            </a:r>
            <a:r>
              <a:rPr lang="it-IT" dirty="0" err="1"/>
              <a:t>achieved</a:t>
            </a:r>
            <a:r>
              <a:rPr lang="it-IT" dirty="0"/>
              <a:t>:</a:t>
            </a:r>
            <a:endParaRPr lang="en-US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61EF586-0F6B-4223-BCEF-083AED5BEBE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 dirty="0" err="1"/>
              <a:t>Mobility</a:t>
            </a:r>
            <a:r>
              <a:rPr lang="it-IT" dirty="0"/>
              <a:t>: 4 </a:t>
            </a:r>
            <a:r>
              <a:rPr lang="it-IT" dirty="0" err="1"/>
              <a:t>wheels</a:t>
            </a:r>
            <a:r>
              <a:rPr lang="it-IT" dirty="0"/>
              <a:t>, </a:t>
            </a:r>
            <a:r>
              <a:rPr lang="it-IT" dirty="0" err="1"/>
              <a:t>controlled</a:t>
            </a:r>
            <a:r>
              <a:rPr lang="it-IT" dirty="0"/>
              <a:t> in </a:t>
            </a:r>
            <a:r>
              <a:rPr lang="it-IT" dirty="0" err="1"/>
              <a:t>pairs</a:t>
            </a:r>
            <a:endParaRPr lang="it-IT" dirty="0"/>
          </a:p>
          <a:p>
            <a:r>
              <a:rPr lang="it-IT" dirty="0"/>
              <a:t>Remote Control:</a:t>
            </a:r>
          </a:p>
          <a:p>
            <a:pPr lvl="1"/>
            <a:r>
              <a:rPr lang="it-IT" dirty="0" err="1"/>
              <a:t>Wifi</a:t>
            </a:r>
            <a:r>
              <a:rPr lang="it-IT" dirty="0"/>
              <a:t>: </a:t>
            </a:r>
            <a:r>
              <a:rPr lang="it-IT" dirty="0" err="1"/>
              <a:t>using</a:t>
            </a:r>
            <a:r>
              <a:rPr lang="it-IT" dirty="0"/>
              <a:t> ESP8266</a:t>
            </a:r>
          </a:p>
          <a:p>
            <a:pPr lvl="1"/>
            <a:r>
              <a:rPr lang="it-IT" dirty="0" err="1"/>
              <a:t>Infrared</a:t>
            </a:r>
            <a:r>
              <a:rPr lang="it-IT" dirty="0"/>
              <a:t> remote</a:t>
            </a:r>
          </a:p>
          <a:p>
            <a:r>
              <a:rPr lang="it-IT" dirty="0"/>
              <a:t>Proximity sensing:</a:t>
            </a:r>
          </a:p>
          <a:p>
            <a:pPr lvl="1"/>
            <a:r>
              <a:rPr lang="it-IT" dirty="0"/>
              <a:t>HCSR04 </a:t>
            </a:r>
            <a:r>
              <a:rPr lang="it-IT" dirty="0" err="1"/>
              <a:t>ultrasonic</a:t>
            </a:r>
            <a:r>
              <a:rPr lang="it-IT" dirty="0"/>
              <a:t> range </a:t>
            </a:r>
            <a:r>
              <a:rPr lang="it-IT" dirty="0" err="1"/>
              <a:t>sensor</a:t>
            </a:r>
            <a:r>
              <a:rPr lang="it-IT" dirty="0"/>
              <a:t> + servo for scanning </a:t>
            </a:r>
            <a:r>
              <a:rPr lang="it-IT" dirty="0" err="1"/>
              <a:t>at</a:t>
            </a:r>
            <a:r>
              <a:rPr lang="it-IT" dirty="0"/>
              <a:t> 180°</a:t>
            </a:r>
          </a:p>
          <a:p>
            <a:pPr lvl="1"/>
            <a:r>
              <a:rPr lang="it-IT" dirty="0"/>
              <a:t>IR range </a:t>
            </a:r>
            <a:r>
              <a:rPr lang="it-IT" dirty="0" err="1"/>
              <a:t>sensor</a:t>
            </a:r>
            <a:r>
              <a:rPr lang="it-IT" dirty="0"/>
              <a:t> for line following</a:t>
            </a:r>
          </a:p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92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9AB3089-720F-4F90-9292-AAF3596D3DE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2626" y="1921869"/>
            <a:ext cx="4610174" cy="4610174"/>
          </a:xfrm>
          <a:prstGeom prst="rect">
            <a:avLst/>
          </a:prstGeom>
        </p:spPr>
      </p:pic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A02D25C-E871-4582-A02A-BDB94014EE19}"/>
              </a:ext>
            </a:extLst>
          </p:cNvPr>
          <p:cNvSpPr txBox="1">
            <a:spLocks/>
          </p:cNvSpPr>
          <p:nvPr/>
        </p:nvSpPr>
        <p:spPr>
          <a:xfrm>
            <a:off x="4889004" y="1095437"/>
            <a:ext cx="6397101" cy="196196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DC motors + Wheels:</a:t>
            </a:r>
          </a:p>
          <a:p>
            <a:pPr lvl="1"/>
            <a:r>
              <a:rPr lang="it-IT"/>
              <a:t>Sold in couples, 5 euros on Amazon, much less on Aliexpress.</a:t>
            </a:r>
          </a:p>
          <a:p>
            <a:pPr lvl="1"/>
            <a:r>
              <a:rPr lang="it-IT"/>
              <a:t>Rated 3V – 6V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9FC3193-80A2-4A54-AF80-4F3D885D3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C5ED9FD4-0A51-4D21-9DE3-BFEADC1E877E}"/>
              </a:ext>
            </a:extLst>
          </p:cNvPr>
          <p:cNvSpPr/>
          <p:nvPr/>
        </p:nvSpPr>
        <p:spPr>
          <a:xfrm>
            <a:off x="975800" y="1660124"/>
            <a:ext cx="948294" cy="94829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34D1A18D-1215-4FEE-89B4-0E8E31F34A01}"/>
              </a:ext>
            </a:extLst>
          </p:cNvPr>
          <p:cNvSpPr/>
          <p:nvPr/>
        </p:nvSpPr>
        <p:spPr>
          <a:xfrm>
            <a:off x="3306247" y="1602273"/>
            <a:ext cx="948294" cy="94829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1048301" y="3543670"/>
            <a:ext cx="948294" cy="94829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2B00B947-C231-4B06-89BC-CE5B37E54FA7}"/>
              </a:ext>
            </a:extLst>
          </p:cNvPr>
          <p:cNvSpPr/>
          <p:nvPr/>
        </p:nvSpPr>
        <p:spPr>
          <a:xfrm>
            <a:off x="3306247" y="3429000"/>
            <a:ext cx="948294" cy="94829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691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9FC3193-80A2-4A54-AF80-4F3D885D3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1430040" y="1802903"/>
            <a:ext cx="1375303" cy="137530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68AAB4D-F657-4E22-852D-B6BA24C9224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43955" y="2222528"/>
            <a:ext cx="4654490" cy="3540035"/>
          </a:xfrm>
          <a:prstGeom prst="rect">
            <a:avLst/>
          </a:prstGeom>
        </p:spPr>
      </p:pic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DEBD93C-CA61-4AE1-B325-239100769882}"/>
              </a:ext>
            </a:extLst>
          </p:cNvPr>
          <p:cNvSpPr txBox="1">
            <a:spLocks/>
          </p:cNvSpPr>
          <p:nvPr/>
        </p:nvSpPr>
        <p:spPr>
          <a:xfrm>
            <a:off x="4889004" y="1095437"/>
            <a:ext cx="6397101" cy="196196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Arduino Mega 2560 REV3</a:t>
            </a:r>
          </a:p>
          <a:p>
            <a:pPr lvl="1"/>
            <a:r>
              <a:rPr lang="it-IT"/>
              <a:t>Has LOTS of GPIO pins, PWM-enabled pins and Analog pins</a:t>
            </a:r>
          </a:p>
          <a:p>
            <a:pPr lvl="1"/>
            <a:r>
              <a:rPr lang="it-IT"/>
              <a:t>Multiple Serial interfaces</a:t>
            </a:r>
          </a:p>
          <a:p>
            <a:pPr lvl="1"/>
            <a:r>
              <a:rPr lang="it-IT"/>
              <a:t>Same layout of Arduino Uno</a:t>
            </a:r>
            <a:br>
              <a:rPr lang="it-IT"/>
            </a:br>
            <a:r>
              <a:rPr lang="it-IT"/>
              <a:t>for shield compatibility</a:t>
            </a: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AAEE89FC-3947-42C0-A66E-C9389F3F3E25}"/>
              </a:ext>
            </a:extLst>
          </p:cNvPr>
          <p:cNvCxnSpPr>
            <a:cxnSpLocks/>
          </p:cNvCxnSpPr>
          <p:nvPr/>
        </p:nvCxnSpPr>
        <p:spPr>
          <a:xfrm flipH="1">
            <a:off x="10466774" y="2133363"/>
            <a:ext cx="559292" cy="4766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A3B91B39-EE18-41DE-B6F0-1002D9E88155}"/>
              </a:ext>
            </a:extLst>
          </p:cNvPr>
          <p:cNvCxnSpPr>
            <a:cxnSpLocks/>
          </p:cNvCxnSpPr>
          <p:nvPr/>
        </p:nvCxnSpPr>
        <p:spPr>
          <a:xfrm>
            <a:off x="7838983" y="2371699"/>
            <a:ext cx="346784" cy="5297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04D388F5-F8F5-4CAB-9B2F-823161941827}"/>
              </a:ext>
            </a:extLst>
          </p:cNvPr>
          <p:cNvCxnSpPr>
            <a:cxnSpLocks/>
          </p:cNvCxnSpPr>
          <p:nvPr/>
        </p:nvCxnSpPr>
        <p:spPr>
          <a:xfrm flipH="1" flipV="1">
            <a:off x="10821880" y="3856992"/>
            <a:ext cx="594803" cy="4930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C3D8689F-2C83-4053-B588-7196A2FC55E5}"/>
              </a:ext>
            </a:extLst>
          </p:cNvPr>
          <p:cNvCxnSpPr>
            <a:cxnSpLocks/>
          </p:cNvCxnSpPr>
          <p:nvPr/>
        </p:nvCxnSpPr>
        <p:spPr>
          <a:xfrm flipV="1">
            <a:off x="7617041" y="2990608"/>
            <a:ext cx="1098502" cy="72913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603A3852-EA95-4729-B436-F76BF2FBF95B}"/>
              </a:ext>
            </a:extLst>
          </p:cNvPr>
          <p:cNvCxnSpPr>
            <a:cxnSpLocks/>
          </p:cNvCxnSpPr>
          <p:nvPr/>
        </p:nvCxnSpPr>
        <p:spPr>
          <a:xfrm>
            <a:off x="9534617" y="2490554"/>
            <a:ext cx="1211803" cy="86462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CD852C06-2C11-402A-ABD4-6E283C39C96F}"/>
              </a:ext>
            </a:extLst>
          </p:cNvPr>
          <p:cNvCxnSpPr>
            <a:cxnSpLocks/>
          </p:cNvCxnSpPr>
          <p:nvPr/>
        </p:nvCxnSpPr>
        <p:spPr>
          <a:xfrm flipV="1">
            <a:off x="9676660" y="3502825"/>
            <a:ext cx="1243085" cy="84723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7FDA30B0-58D8-4057-A267-A36BDA23E364}"/>
              </a:ext>
            </a:extLst>
          </p:cNvPr>
          <p:cNvCxnSpPr>
            <a:cxnSpLocks/>
          </p:cNvCxnSpPr>
          <p:nvPr/>
        </p:nvCxnSpPr>
        <p:spPr>
          <a:xfrm>
            <a:off x="8651507" y="2076419"/>
            <a:ext cx="346784" cy="5297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3383E391-F4B5-45A2-93E0-0DF2F870BB84}"/>
              </a:ext>
            </a:extLst>
          </p:cNvPr>
          <p:cNvCxnSpPr>
            <a:cxnSpLocks/>
          </p:cNvCxnSpPr>
          <p:nvPr/>
        </p:nvCxnSpPr>
        <p:spPr>
          <a:xfrm flipV="1">
            <a:off x="8840717" y="2606163"/>
            <a:ext cx="595000" cy="38444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36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9FC3193-80A2-4A54-AF80-4F3D885D3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2527320" y="2267723"/>
            <a:ext cx="1375303" cy="137530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DEBD93C-CA61-4AE1-B325-239100769882}"/>
              </a:ext>
            </a:extLst>
          </p:cNvPr>
          <p:cNvSpPr txBox="1">
            <a:spLocks/>
          </p:cNvSpPr>
          <p:nvPr/>
        </p:nvSpPr>
        <p:spPr>
          <a:xfrm>
            <a:off x="4889004" y="1095437"/>
            <a:ext cx="6397101" cy="196196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2x 18650 Li-ion cells</a:t>
            </a:r>
          </a:p>
          <a:p>
            <a:pPr lvl="1"/>
            <a:r>
              <a:rPr lang="it-IT"/>
              <a:t>3.6V each (actually almost 4V when fully charged)</a:t>
            </a:r>
          </a:p>
          <a:p>
            <a:pPr lvl="1"/>
            <a:r>
              <a:rPr lang="it-IT" b="1">
                <a:solidFill>
                  <a:srgbClr val="C00000"/>
                </a:solidFill>
              </a:rPr>
              <a:t>!!Faulty battery socket can make them</a:t>
            </a:r>
            <a:br>
              <a:rPr lang="it-IT" b="1">
                <a:solidFill>
                  <a:srgbClr val="C00000"/>
                </a:solidFill>
              </a:rPr>
            </a:br>
            <a:r>
              <a:rPr lang="it-IT" b="1">
                <a:solidFill>
                  <a:srgbClr val="C00000"/>
                </a:solidFill>
              </a:rPr>
              <a:t>catch fire!!</a:t>
            </a:r>
          </a:p>
          <a:p>
            <a:pPr lvl="2"/>
            <a:r>
              <a:rPr lang="it-IT"/>
              <a:t>But as long as you’re careful it should be ok</a:t>
            </a:r>
          </a:p>
          <a:p>
            <a:pPr lvl="1"/>
            <a:endParaRPr lang="it-IT"/>
          </a:p>
          <a:p>
            <a:pPr lvl="1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9FD88A6-AF0A-4A6E-847C-764F4B53F8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4054" t="13926" r="16433" b="7980"/>
          <a:stretch/>
        </p:blipFill>
        <p:spPr>
          <a:xfrm>
            <a:off x="7506950" y="3057402"/>
            <a:ext cx="1161207" cy="307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1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2843349" y="845897"/>
            <a:ext cx="723824" cy="72382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DEBD93C-CA61-4AE1-B325-239100769882}"/>
              </a:ext>
            </a:extLst>
          </p:cNvPr>
          <p:cNvSpPr txBox="1">
            <a:spLocks/>
          </p:cNvSpPr>
          <p:nvPr/>
        </p:nvSpPr>
        <p:spPr>
          <a:xfrm>
            <a:off x="4889004" y="1095437"/>
            <a:ext cx="6397101" cy="196196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Voltage meter:</a:t>
            </a:r>
          </a:p>
          <a:p>
            <a:pPr lvl="1"/>
            <a:r>
              <a:rPr lang="it-IT"/>
              <a:t>Small</a:t>
            </a:r>
          </a:p>
          <a:p>
            <a:pPr lvl="1"/>
            <a:r>
              <a:rPr lang="it-IT"/>
              <a:t>Not very accurate but it’s used only for battery charge status estimation</a:t>
            </a:r>
          </a:p>
          <a:p>
            <a:pPr lvl="1"/>
            <a:endParaRPr lang="it-IT"/>
          </a:p>
          <a:p>
            <a:pPr lvl="1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79A2D4C-4ED3-4054-A9E1-D62B0CB9AA2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5682" y="2863934"/>
            <a:ext cx="2661726" cy="277263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3E04F5F-DCCD-47FC-AA47-379EDACA5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122CA73-A0B0-451E-91A3-F8E1793F8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88" y="426899"/>
            <a:ext cx="4131700" cy="5508933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FBCDBB24-09E0-43C9-98C4-17A76D9A387D}"/>
              </a:ext>
            </a:extLst>
          </p:cNvPr>
          <p:cNvSpPr/>
          <p:nvPr/>
        </p:nvSpPr>
        <p:spPr>
          <a:xfrm>
            <a:off x="1227908" y="2573467"/>
            <a:ext cx="1149531" cy="114953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611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2843349" y="845897"/>
            <a:ext cx="723824" cy="72382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DEBD93C-CA61-4AE1-B325-239100769882}"/>
              </a:ext>
            </a:extLst>
          </p:cNvPr>
          <p:cNvSpPr txBox="1">
            <a:spLocks/>
          </p:cNvSpPr>
          <p:nvPr/>
        </p:nvSpPr>
        <p:spPr>
          <a:xfrm>
            <a:off x="4889004" y="1095437"/>
            <a:ext cx="6397101" cy="196196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ESP-13 shield</a:t>
            </a:r>
          </a:p>
          <a:p>
            <a:pPr lvl="1"/>
            <a:r>
              <a:rPr lang="it-IT"/>
              <a:t>Carries an ESP-WROOM-02 module based on ESP8266</a:t>
            </a:r>
          </a:p>
          <a:p>
            <a:pPr lvl="1"/>
            <a:r>
              <a:rPr lang="it-IT"/>
              <a:t>Not mounted as a shield (going to see why soon)</a:t>
            </a:r>
          </a:p>
          <a:p>
            <a:pPr lvl="1"/>
            <a:r>
              <a:rPr lang="it-IT"/>
              <a:t>Cheap compared to other ESP8266  shields</a:t>
            </a:r>
          </a:p>
          <a:p>
            <a:pPr lvl="2"/>
            <a:r>
              <a:rPr lang="it-IT"/>
              <a:t>Turns out there’s a reason for that</a:t>
            </a:r>
          </a:p>
          <a:p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3E04F5F-DCCD-47FC-AA47-379EDACA5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122CA73-A0B0-451E-91A3-F8E1793F8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88" y="426899"/>
            <a:ext cx="4131700" cy="5508933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FBCDBB24-09E0-43C9-98C4-17A76D9A387D}"/>
              </a:ext>
            </a:extLst>
          </p:cNvPr>
          <p:cNvSpPr/>
          <p:nvPr/>
        </p:nvSpPr>
        <p:spPr>
          <a:xfrm>
            <a:off x="1930654" y="2913851"/>
            <a:ext cx="1825390" cy="182539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288F78C-9D9B-4E35-94C5-DB3E56CE74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70133" y="1973367"/>
            <a:ext cx="4415972" cy="441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9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riglia a diamante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33_TF03031015.potx" id="{D1CE47EB-10BF-4E12-B73A-2056D8C372D1}" vid="{D9009262-9072-4F00-9526-6416F75E2260}"/>
    </a:ext>
  </a:extLst>
</a:theme>
</file>

<file path=ppt/theme/theme2.xml><?xml version="1.0" encoding="utf-8"?>
<a:theme xmlns:a="http://schemas.openxmlformats.org/drawingml/2006/main" name="Tema di Offic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Presentazione professionale con griglia romboidale (widescreen)</Template>
  <TotalTime>65</TotalTime>
  <Words>1154</Words>
  <Application>Microsoft Office PowerPoint</Application>
  <PresentationFormat>Widescreen</PresentationFormat>
  <Paragraphs>187</Paragraphs>
  <Slides>36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36</vt:i4>
      </vt:variant>
    </vt:vector>
  </HeadingPairs>
  <TitlesOfParts>
    <vt:vector size="38" baseType="lpstr">
      <vt:lpstr>Arial</vt:lpstr>
      <vt:lpstr>Griglia a diamante 16x9</vt:lpstr>
      <vt:lpstr>Layout titolo</vt:lpstr>
      <vt:lpstr>Presentazione standard di PowerPoint</vt:lpstr>
      <vt:lpstr>What we wanted it to be:</vt:lpstr>
      <vt:lpstr>CM-01 Automatic Car</vt:lpstr>
      <vt:lpstr>Components:</vt:lpstr>
      <vt:lpstr>Components:</vt:lpstr>
      <vt:lpstr>Components:</vt:lpstr>
      <vt:lpstr>Components:</vt:lpstr>
      <vt:lpstr>Components:</vt:lpstr>
      <vt:lpstr>Components:</vt:lpstr>
      <vt:lpstr>Components:</vt:lpstr>
      <vt:lpstr>Components:</vt:lpstr>
      <vt:lpstr>Components:</vt:lpstr>
      <vt:lpstr>Components:</vt:lpstr>
      <vt:lpstr>Components:</vt:lpstr>
      <vt:lpstr>Schematics</vt:lpstr>
      <vt:lpstr>Putting everything together: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Layout titolo e contenuto con grafico</vt:lpstr>
      <vt:lpstr>Layout due contenuti con tabella</vt:lpstr>
      <vt:lpstr>Layout titolo e contenuto con SmartArt</vt:lpstr>
      <vt:lpstr>Aggiungere un titolo di diapositiva - 1</vt:lpstr>
      <vt:lpstr>Aggiungere un titolo di diapositiva - 2</vt:lpstr>
      <vt:lpstr>Aggiungere un titolo di diapositiva - 3</vt:lpstr>
      <vt:lpstr>Presentazione standard di PowerPoint</vt:lpstr>
      <vt:lpstr>Aggiungere un titolo di diapositiva - 4</vt:lpstr>
      <vt:lpstr>Aggiungere un titolo di diapositiva - 5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Layout titolo</dc:title>
  <dc:creator>Filippo Castelli</dc:creator>
  <cp:lastModifiedBy>Filippo Castelli</cp:lastModifiedBy>
  <cp:revision>38</cp:revision>
  <dcterms:created xsi:type="dcterms:W3CDTF">2018-12-05T20:38:14Z</dcterms:created>
  <dcterms:modified xsi:type="dcterms:W3CDTF">2018-12-14T13:31:02Z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